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5" r:id="rId3"/>
    <p:sldId id="277" r:id="rId4"/>
    <p:sldId id="276" r:id="rId5"/>
    <p:sldId id="258" r:id="rId6"/>
    <p:sldId id="274" r:id="rId7"/>
    <p:sldId id="278" r:id="rId8"/>
    <p:sldId id="279" r:id="rId9"/>
    <p:sldId id="281" r:id="rId10"/>
    <p:sldId id="280" r:id="rId11"/>
    <p:sldId id="283" r:id="rId12"/>
    <p:sldId id="282" r:id="rId13"/>
    <p:sldId id="260" r:id="rId14"/>
    <p:sldId id="284" r:id="rId15"/>
    <p:sldId id="285" r:id="rId16"/>
    <p:sldId id="286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8288000" cy="10287000"/>
  <p:notesSz cx="6858000" cy="9144000"/>
  <p:embeddedFontLst>
    <p:embeddedFont>
      <p:font typeface="Libre Baskerville" panose="02000000000000000000" pitchFamily="2" charset="0"/>
      <p:regular r:id="rId27"/>
      <p:bold r:id="rId28"/>
      <p:italic r:id="rId29"/>
    </p:embeddedFont>
    <p:embeddedFont>
      <p:font typeface="Public Sans" pitchFamily="2" charset="77"/>
      <p:regular r:id="rId30"/>
    </p:embeddedFont>
    <p:embeddedFont>
      <p:font typeface="Public Sans Bold" pitchFamily="2" charset="77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7" autoAdjust="0"/>
    <p:restoredTop sz="94629" autoAdjust="0"/>
  </p:normalViewPr>
  <p:slideViewPr>
    <p:cSldViewPr>
      <p:cViewPr varScale="1">
        <p:scale>
          <a:sx n="60" d="100"/>
          <a:sy n="60" d="100"/>
        </p:scale>
        <p:origin x="176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E44DA-4143-FE42-AA0C-A8FE7D94754A}" type="datetimeFigureOut">
              <a:rPr lang="en-TW" smtClean="0"/>
              <a:t>2024/11/27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83C4D-AEE7-CC46-8726-F1DF08599A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639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用電路產生或是數學算出來的聲音當成音色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3C4D-AEE7-CC46-8726-F1DF08599A08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88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svg"/><Relationship Id="rId21" Type="http://schemas.openxmlformats.org/officeDocument/2006/relationships/image" Target="../media/image44.sv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svg"/><Relationship Id="rId50" Type="http://schemas.openxmlformats.org/officeDocument/2006/relationships/image" Target="../media/image73.png"/><Relationship Id="rId55" Type="http://schemas.openxmlformats.org/officeDocument/2006/relationships/image" Target="../media/image78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9" Type="http://schemas.openxmlformats.org/officeDocument/2006/relationships/image" Target="../media/image52.svg"/><Relationship Id="rId11" Type="http://schemas.openxmlformats.org/officeDocument/2006/relationships/image" Target="../media/image34.sv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svg"/><Relationship Id="rId40" Type="http://schemas.openxmlformats.org/officeDocument/2006/relationships/image" Target="../media/image63.png"/><Relationship Id="rId45" Type="http://schemas.openxmlformats.org/officeDocument/2006/relationships/image" Target="../media/image68.svg"/><Relationship Id="rId53" Type="http://schemas.openxmlformats.org/officeDocument/2006/relationships/image" Target="../media/image76.svg"/><Relationship Id="rId58" Type="http://schemas.openxmlformats.org/officeDocument/2006/relationships/image" Target="../media/image81.png"/><Relationship Id="rId5" Type="http://schemas.openxmlformats.org/officeDocument/2006/relationships/image" Target="../media/image28.svg"/><Relationship Id="rId61" Type="http://schemas.openxmlformats.org/officeDocument/2006/relationships/image" Target="../media/image84.svg"/><Relationship Id="rId19" Type="http://schemas.openxmlformats.org/officeDocument/2006/relationships/image" Target="../media/image4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43" Type="http://schemas.openxmlformats.org/officeDocument/2006/relationships/image" Target="../media/image66.svg"/><Relationship Id="rId48" Type="http://schemas.openxmlformats.org/officeDocument/2006/relationships/image" Target="../media/image71.png"/><Relationship Id="rId56" Type="http://schemas.openxmlformats.org/officeDocument/2006/relationships/image" Target="../media/image79.png"/><Relationship Id="rId8" Type="http://schemas.openxmlformats.org/officeDocument/2006/relationships/image" Target="../media/image31.png"/><Relationship Id="rId51" Type="http://schemas.openxmlformats.org/officeDocument/2006/relationships/image" Target="../media/image74.svg"/><Relationship Id="rId3" Type="http://schemas.openxmlformats.org/officeDocument/2006/relationships/image" Target="../media/image26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33" Type="http://schemas.openxmlformats.org/officeDocument/2006/relationships/image" Target="../media/image56.sv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59" Type="http://schemas.openxmlformats.org/officeDocument/2006/relationships/image" Target="../media/image82.svg"/><Relationship Id="rId20" Type="http://schemas.openxmlformats.org/officeDocument/2006/relationships/image" Target="../media/image43.png"/><Relationship Id="rId41" Type="http://schemas.openxmlformats.org/officeDocument/2006/relationships/image" Target="../media/image64.svg"/><Relationship Id="rId54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svg"/><Relationship Id="rId57" Type="http://schemas.openxmlformats.org/officeDocument/2006/relationships/image" Target="../media/image80.svg"/><Relationship Id="rId10" Type="http://schemas.openxmlformats.org/officeDocument/2006/relationships/image" Target="../media/image33.png"/><Relationship Id="rId31" Type="http://schemas.openxmlformats.org/officeDocument/2006/relationships/image" Target="../media/image54.svg"/><Relationship Id="rId44" Type="http://schemas.openxmlformats.org/officeDocument/2006/relationships/image" Target="../media/image67.png"/><Relationship Id="rId52" Type="http://schemas.openxmlformats.org/officeDocument/2006/relationships/image" Target="../media/image75.png"/><Relationship Id="rId60" Type="http://schemas.openxmlformats.org/officeDocument/2006/relationships/image" Target="../media/image8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573" t="-105158" b="-90972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17010927" y="4743371"/>
            <a:ext cx="1277073" cy="800257"/>
            <a:chOff x="0" y="0"/>
            <a:chExt cx="1702765" cy="106701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A19C95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Freeform 5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20574000" cy="10287000"/>
          </a:xfrm>
          <a:custGeom>
            <a:avLst/>
            <a:gdLst/>
            <a:ahLst/>
            <a:cxnLst/>
            <a:rect l="l" t="t" r="r" b="b"/>
            <a:pathLst>
              <a:path w="20574000" h="10287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012"/>
            <a:ext cx="666538" cy="667915"/>
            <a:chOff x="0" y="0"/>
            <a:chExt cx="888718" cy="89055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88718" cy="890554"/>
              <a:chOff x="0" y="0"/>
              <a:chExt cx="6350000" cy="636311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63118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118">
                    <a:moveTo>
                      <a:pt x="3175000" y="0"/>
                    </a:moveTo>
                    <a:cubicBezTo>
                      <a:pt x="1421496" y="0"/>
                      <a:pt x="0" y="1424433"/>
                      <a:pt x="0" y="3181559"/>
                    </a:cubicBezTo>
                    <a:cubicBezTo>
                      <a:pt x="0" y="4938686"/>
                      <a:pt x="1421496" y="6363118"/>
                      <a:pt x="3175000" y="6363118"/>
                    </a:cubicBezTo>
                    <a:cubicBezTo>
                      <a:pt x="4928504" y="6363118"/>
                      <a:pt x="6350000" y="4938686"/>
                      <a:pt x="6350000" y="3181559"/>
                    </a:cubicBezTo>
                    <a:cubicBezTo>
                      <a:pt x="6350000" y="1424433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49976" y="244812"/>
              <a:ext cx="581866" cy="391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5238" y="2930515"/>
            <a:ext cx="11959530" cy="5226226"/>
            <a:chOff x="0" y="0"/>
            <a:chExt cx="15946039" cy="69683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5946039" cy="549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My Weekly</a:t>
              </a:r>
            </a:p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Updates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336017"/>
              <a:ext cx="15946039" cy="6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Song-Ze, Yu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205740" y="1117494"/>
            <a:ext cx="3053560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 spc="20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November 27,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FA0E5-EAC9-9797-7A72-FA95742F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93" y="3195299"/>
            <a:ext cx="15714413" cy="38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16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7BE05-0DFE-1960-FF09-C6F78BEF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50" y="304800"/>
            <a:ext cx="13894100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28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8900E-9D1C-1B54-DFB7-C137C56C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6" y="1517650"/>
            <a:ext cx="17688268" cy="72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7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59668" y="4186236"/>
            <a:ext cx="12384932" cy="2137665"/>
            <a:chOff x="0" y="0"/>
            <a:chExt cx="7412111" cy="285022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656" cy="110194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14777" y="244379"/>
              <a:ext cx="6797334" cy="2605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</a:t>
              </a:r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How can AI generate sound based on textual descriptions?</a:t>
              </a:r>
              <a:endParaRPr lang="en-US" sz="28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Example: “I want a soft and airy sound.”</a:t>
              </a: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Requires extracting features from the description, like “soft” indicating a sine wave and “airy” implying low-pass filtering.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82227" y="4751031"/>
            <a:ext cx="1277073" cy="800257"/>
            <a:chOff x="0" y="0"/>
            <a:chExt cx="1702765" cy="106701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8" name="Freeform 8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9668" y="1335347"/>
            <a:ext cx="7584332" cy="2104692"/>
            <a:chOff x="0" y="-9525"/>
            <a:chExt cx="10112443" cy="280625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0112443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25262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811847"/>
              <a:ext cx="10112443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400" b="1" dirty="0">
                  <a:solidFill>
                    <a:srgbClr val="0E0E0E"/>
                  </a:solidFill>
                  <a:latin typeface="STSong" panose="02010600040101010101" pitchFamily="2" charset="-122"/>
                  <a:ea typeface="STSong" panose="02010600040101010101" pitchFamily="2" charset="-122"/>
                </a:rPr>
                <a:t>CONCEPTUAL FRAMEWORK FOR AN AI SYNTHESIZER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C0DC2-1F90-9296-FDFF-92FFFA8F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061AE9E-CAC0-B52B-BA91-60C1C684CEEC}"/>
              </a:ext>
            </a:extLst>
          </p:cNvPr>
          <p:cNvGrpSpPr/>
          <p:nvPr/>
        </p:nvGrpSpPr>
        <p:grpSpPr>
          <a:xfrm>
            <a:off x="1398330" y="3166235"/>
            <a:ext cx="12384932" cy="4207463"/>
            <a:chOff x="0" y="0"/>
            <a:chExt cx="7412111" cy="5609951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146FDB09-1AF4-552E-662E-8A9F5875A965}"/>
                </a:ext>
              </a:extLst>
            </p:cNvPr>
            <p:cNvSpPr/>
            <p:nvPr/>
          </p:nvSpPr>
          <p:spPr>
            <a:xfrm>
              <a:off x="0" y="0"/>
              <a:ext cx="11656" cy="110194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BCA66A2-B4B2-9271-D524-CCB9D8795595}"/>
                </a:ext>
              </a:extLst>
            </p:cNvPr>
            <p:cNvSpPr txBox="1"/>
            <p:nvPr/>
          </p:nvSpPr>
          <p:spPr>
            <a:xfrm>
              <a:off x="614777" y="244379"/>
              <a:ext cx="6797334" cy="5365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Traditional Sound Design Workflow</a:t>
              </a:r>
              <a:endParaRPr lang="en-US" sz="28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  <a:p>
              <a:b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</a:br>
              <a:endParaRPr lang="en-US" sz="28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</a:t>
              </a:r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How humans create sound</a:t>
              </a: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:</a:t>
              </a: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1. Select a basic waveform (sine, sawtooth, etc.).</a:t>
              </a: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2. Adjust brightness and resonance using filters.</a:t>
              </a: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3. Set dynamic parameters like ADSR.</a:t>
              </a: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Limitation: Manual design relies heavily on experience and trial-and-error.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25B84FA-5734-9D2A-E51C-553261635BAA}"/>
              </a:ext>
            </a:extLst>
          </p:cNvPr>
          <p:cNvGrpSpPr/>
          <p:nvPr/>
        </p:nvGrpSpPr>
        <p:grpSpPr>
          <a:xfrm>
            <a:off x="15982227" y="4751031"/>
            <a:ext cx="1277073" cy="800257"/>
            <a:chOff x="0" y="0"/>
            <a:chExt cx="1702765" cy="1067010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06C7EE4B-8A3C-D41B-1AD8-0E6369D8CA5C}"/>
                </a:ext>
              </a:extLst>
            </p:cNvPr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D596FB-428B-8C83-BA4F-3BD1FC6ABCB6}"/>
                </a:ext>
              </a:extLst>
            </p:cNvPr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</p:spTree>
    <p:extLst>
      <p:ext uri="{BB962C8B-B14F-4D97-AF65-F5344CB8AC3E}">
        <p14:creationId xmlns:p14="http://schemas.microsoft.com/office/powerpoint/2010/main" val="2484047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2F97E-11A4-C54E-5AA3-B3DEF96B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5BB00F0-5344-D7B7-DC8F-7C07A34C0767}"/>
              </a:ext>
            </a:extLst>
          </p:cNvPr>
          <p:cNvGrpSpPr/>
          <p:nvPr/>
        </p:nvGrpSpPr>
        <p:grpSpPr>
          <a:xfrm>
            <a:off x="274606" y="1046899"/>
            <a:ext cx="16621991" cy="8147003"/>
            <a:chOff x="0" y="0"/>
            <a:chExt cx="7412111" cy="10862673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1FC63A5A-C831-61DA-C63F-6D0860D6D312}"/>
                </a:ext>
              </a:extLst>
            </p:cNvPr>
            <p:cNvSpPr/>
            <p:nvPr/>
          </p:nvSpPr>
          <p:spPr>
            <a:xfrm>
              <a:off x="0" y="0"/>
              <a:ext cx="11656" cy="110194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6F1F46D-B833-0C9E-C3C9-0802041B35E7}"/>
                </a:ext>
              </a:extLst>
            </p:cNvPr>
            <p:cNvSpPr txBox="1"/>
            <p:nvPr/>
          </p:nvSpPr>
          <p:spPr>
            <a:xfrm>
              <a:off x="614777" y="244379"/>
              <a:ext cx="6797334" cy="10618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AI Synthesizer Workflow</a:t>
              </a:r>
              <a:endParaRPr lang="en-US" sz="28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  <a:p>
              <a:endParaRPr lang="en-US" sz="28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</a:t>
              </a:r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Step 1: Analyze the input description</a:t>
              </a:r>
              <a:endParaRPr lang="en-US" sz="28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Use NLP (Natural Language Processing) to extract key features (e.g., “soft”, “bright”, “metallic”).</a:t>
              </a: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</a:t>
              </a:r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Step 2: Map features to synthesizer parameters</a:t>
              </a:r>
              <a:endParaRPr lang="en-US" sz="28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</a:t>
              </a:r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Key features → Basic waveform</a:t>
              </a: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:</a:t>
              </a: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Example: “Soft” maps to sine wave, “sharp” maps to sawtooth wave.</a:t>
              </a: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</a:t>
              </a:r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Key features → Filters</a:t>
              </a: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:</a:t>
              </a: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Example: “Dark” maps to a low-pass filter, “bright” maps to a high-pass filter.</a:t>
              </a: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</a:t>
              </a:r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Key features → ADSR</a:t>
              </a: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:</a:t>
              </a: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Example: “Sustained” maps to long sustain, “snappy” maps to short attack.</a:t>
              </a:r>
            </a:p>
            <a:p>
              <a:pPr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</a:t>
              </a:r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Step 3: Train an AI Model</a:t>
              </a:r>
              <a:endParaRPr lang="en-US" sz="28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• </a:t>
              </a:r>
              <a:r>
                <a:rPr lang="en-US" sz="28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Workflow</a:t>
              </a: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:</a:t>
              </a: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1. Generate initial sounds based on input descriptions.</a:t>
              </a:r>
            </a:p>
            <a:p>
              <a:pPr lvl="1">
                <a:spcBef>
                  <a:spcPts val="900"/>
                </a:spcBef>
              </a:pPr>
              <a:r>
                <a:rPr lang="en-US" sz="2800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2. Refine the generated sounds with user feedback using reinforcement learning or fine-tuning.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E09518D-D5F6-C09B-8609-B1D0BE7DA718}"/>
              </a:ext>
            </a:extLst>
          </p:cNvPr>
          <p:cNvGrpSpPr/>
          <p:nvPr/>
        </p:nvGrpSpPr>
        <p:grpSpPr>
          <a:xfrm>
            <a:off x="15982227" y="4751031"/>
            <a:ext cx="1277073" cy="800257"/>
            <a:chOff x="0" y="0"/>
            <a:chExt cx="1702765" cy="1067010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E843585A-17A0-6AC3-AD01-CFC51DDA6008}"/>
                </a:ext>
              </a:extLst>
            </p:cNvPr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DB9CA30-D8A7-8D03-53D2-5A4FE5A466E0}"/>
                </a:ext>
              </a:extLst>
            </p:cNvPr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</p:spTree>
    <p:extLst>
      <p:ext uri="{BB962C8B-B14F-4D97-AF65-F5344CB8AC3E}">
        <p14:creationId xmlns:p14="http://schemas.microsoft.com/office/powerpoint/2010/main" val="621492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B6E85-079D-9125-2412-CCB3D208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931BC0-3FF0-F945-555F-1D5D4FF46407}"/>
              </a:ext>
            </a:extLst>
          </p:cNvPr>
          <p:cNvSpPr/>
          <p:nvPr/>
        </p:nvSpPr>
        <p:spPr>
          <a:xfrm>
            <a:off x="0" y="0"/>
            <a:ext cx="5008471" cy="10287000"/>
          </a:xfrm>
          <a:custGeom>
            <a:avLst/>
            <a:gdLst/>
            <a:ahLst/>
            <a:cxnLst/>
            <a:rect l="l" t="t" r="r" b="b"/>
            <a:pathLst>
              <a:path w="5008471" h="10287000">
                <a:moveTo>
                  <a:pt x="0" y="0"/>
                </a:moveTo>
                <a:lnTo>
                  <a:pt x="5008471" y="0"/>
                </a:lnTo>
                <a:lnTo>
                  <a:pt x="5008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64" r="-18464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80173F-35A8-F7ED-2AB6-4396AB7BBFBD}"/>
              </a:ext>
            </a:extLst>
          </p:cNvPr>
          <p:cNvGrpSpPr/>
          <p:nvPr/>
        </p:nvGrpSpPr>
        <p:grpSpPr>
          <a:xfrm>
            <a:off x="6971048" y="5543628"/>
            <a:ext cx="9997637" cy="935052"/>
            <a:chOff x="0" y="-46123"/>
            <a:chExt cx="13330183" cy="1246737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5F071627-94CA-65F8-D55F-1F508D368290}"/>
                </a:ext>
              </a:extLst>
            </p:cNvPr>
            <p:cNvSpPr/>
            <p:nvPr/>
          </p:nvSpPr>
          <p:spPr>
            <a:xfrm>
              <a:off x="0" y="0"/>
              <a:ext cx="12700" cy="120061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>
                <a:latin typeface="STSong" panose="02010600040101010101" pitchFamily="2" charset="-122"/>
                <a:ea typeface="STSong" panose="02010600040101010101" pitchFamily="2" charset="-122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D920F28-4B0A-BACB-9161-3CCCE7E507F4}"/>
                </a:ext>
              </a:extLst>
            </p:cNvPr>
            <p:cNvSpPr txBox="1"/>
            <p:nvPr/>
          </p:nvSpPr>
          <p:spPr>
            <a:xfrm>
              <a:off x="669825" y="-46123"/>
              <a:ext cx="12660358" cy="564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FPGA synthesizer report and paper reading</a:t>
              </a:r>
              <a:endParaRPr lang="en-US" sz="2700" u="none" dirty="0">
                <a:solidFill>
                  <a:srgbClr val="252629"/>
                </a:solidFill>
                <a:latin typeface="STSong" panose="02010600040101010101" pitchFamily="2" charset="-122"/>
                <a:ea typeface="STSong" panose="02010600040101010101" pitchFamily="2" charset="-122"/>
                <a:cs typeface="Public Sans"/>
                <a:sym typeface="Public Sans"/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DADE978-8033-DBFA-F18E-31A2565486F6}"/>
              </a:ext>
            </a:extLst>
          </p:cNvPr>
          <p:cNvGrpSpPr/>
          <p:nvPr/>
        </p:nvGrpSpPr>
        <p:grpSpPr>
          <a:xfrm>
            <a:off x="6971048" y="7218703"/>
            <a:ext cx="9997637" cy="935052"/>
            <a:chOff x="0" y="-46123"/>
            <a:chExt cx="13330183" cy="1246737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3A12E005-5882-80D9-EC33-879B5E732E8A}"/>
                </a:ext>
              </a:extLst>
            </p:cNvPr>
            <p:cNvSpPr/>
            <p:nvPr/>
          </p:nvSpPr>
          <p:spPr>
            <a:xfrm>
              <a:off x="0" y="0"/>
              <a:ext cx="12700" cy="120061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>
                <a:latin typeface="STSong" panose="02010600040101010101" pitchFamily="2" charset="-122"/>
                <a:ea typeface="STSong" panose="02010600040101010101" pitchFamily="2" charset="-122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7587420-F9AB-0E6B-F981-D6932FC45ED1}"/>
                </a:ext>
              </a:extLst>
            </p:cNvPr>
            <p:cNvSpPr txBox="1"/>
            <p:nvPr/>
          </p:nvSpPr>
          <p:spPr>
            <a:xfrm>
              <a:off x="669825" y="-46123"/>
              <a:ext cx="12660358" cy="564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try running model and training on AHG workstation.</a:t>
              </a:r>
              <a:endParaRPr lang="en-US" sz="2700" u="none" dirty="0">
                <a:solidFill>
                  <a:srgbClr val="252629"/>
                </a:solidFill>
                <a:latin typeface="STSong" panose="02010600040101010101" pitchFamily="2" charset="-122"/>
                <a:ea typeface="STSong" panose="02010600040101010101" pitchFamily="2" charset="-122"/>
                <a:cs typeface="Public Sans"/>
                <a:sym typeface="Public Sans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2D2954D-F0BF-C5C4-C160-2D7A67B06217}"/>
              </a:ext>
            </a:extLst>
          </p:cNvPr>
          <p:cNvGrpSpPr/>
          <p:nvPr/>
        </p:nvGrpSpPr>
        <p:grpSpPr>
          <a:xfrm>
            <a:off x="4369934" y="4743371"/>
            <a:ext cx="1277073" cy="800257"/>
            <a:chOff x="0" y="0"/>
            <a:chExt cx="1702765" cy="1067010"/>
          </a:xfrm>
        </p:grpSpPr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D2EDF9C1-AB58-C2D3-845A-8B48F2FE8EAB}"/>
                </a:ext>
              </a:extLst>
            </p:cNvPr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0B36E6C-64B1-8594-2CAB-311C2035FE7C}"/>
                </a:ext>
              </a:extLst>
            </p:cNvPr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B90C53A-CB29-8A52-36ED-88B61382B7FA}"/>
              </a:ext>
            </a:extLst>
          </p:cNvPr>
          <p:cNvSpPr txBox="1"/>
          <p:nvPr/>
        </p:nvSpPr>
        <p:spPr>
          <a:xfrm>
            <a:off x="6971048" y="1283494"/>
            <a:ext cx="999763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A19C9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Other </a:t>
            </a:r>
            <a:r>
              <a:rPr lang="en-US" sz="8500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Upd</a:t>
            </a:r>
            <a:r>
              <a:rPr lang="en-US" sz="8500" u="none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ates</a:t>
            </a:r>
          </a:p>
        </p:txBody>
      </p:sp>
    </p:spTree>
    <p:extLst>
      <p:ext uri="{BB962C8B-B14F-4D97-AF65-F5344CB8AC3E}">
        <p14:creationId xmlns:p14="http://schemas.microsoft.com/office/powerpoint/2010/main" val="3368124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51" b="-13370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8810731" y="1028013"/>
            <a:ext cx="666538" cy="667911"/>
            <a:chOff x="0" y="0"/>
            <a:chExt cx="888718" cy="8905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88718" cy="890549"/>
              <a:chOff x="0" y="0"/>
              <a:chExt cx="6350000" cy="63630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6308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081">
                    <a:moveTo>
                      <a:pt x="3175000" y="0"/>
                    </a:moveTo>
                    <a:cubicBezTo>
                      <a:pt x="1421496" y="0"/>
                      <a:pt x="0" y="1424424"/>
                      <a:pt x="0" y="3181540"/>
                    </a:cubicBezTo>
                    <a:cubicBezTo>
                      <a:pt x="0" y="4938657"/>
                      <a:pt x="1421496" y="6363081"/>
                      <a:pt x="3175000" y="6363081"/>
                    </a:cubicBezTo>
                    <a:cubicBezTo>
                      <a:pt x="4928504" y="6363081"/>
                      <a:pt x="6350000" y="4938657"/>
                      <a:pt x="6350000" y="3181540"/>
                    </a:cubicBezTo>
                    <a:cubicBezTo>
                      <a:pt x="6350000" y="1424424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9976" y="244812"/>
              <a:ext cx="581866" cy="39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42114" y="4081802"/>
            <a:ext cx="11003773" cy="3818635"/>
            <a:chOff x="0" y="0"/>
            <a:chExt cx="14671697" cy="5091513"/>
          </a:xfrm>
        </p:grpSpPr>
        <p:sp>
          <p:nvSpPr>
            <p:cNvPr id="8" name="AutoShape 8"/>
            <p:cNvSpPr/>
            <p:nvPr/>
          </p:nvSpPr>
          <p:spPr>
            <a:xfrm>
              <a:off x="619125" y="3650675"/>
              <a:ext cx="13433447" cy="1270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4671697" cy="2841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800"/>
                </a:lnSpc>
                <a:spcBef>
                  <a:spcPct val="0"/>
                </a:spcBef>
              </a:pPr>
              <a:r>
                <a:rPr lang="en-US" sz="14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Thank you!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05786"/>
              <a:ext cx="14671697" cy="68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Now, what’s next?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5333" y="1941832"/>
            <a:ext cx="1043010" cy="943396"/>
            <a:chOff x="0" y="0"/>
            <a:chExt cx="1390679" cy="12578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90679" cy="1257861"/>
              <a:chOff x="0" y="0"/>
              <a:chExt cx="10232626" cy="9255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232626" cy="9255347"/>
              </a:xfrm>
              <a:custGeom>
                <a:avLst/>
                <a:gdLst/>
                <a:ahLst/>
                <a:cxnLst/>
                <a:rect l="l" t="t" r="r" b="b"/>
                <a:pathLst>
                  <a:path w="10232626" h="9255347">
                    <a:moveTo>
                      <a:pt x="5116313" y="0"/>
                    </a:moveTo>
                    <a:cubicBezTo>
                      <a:pt x="2290651" y="0"/>
                      <a:pt x="0" y="2071880"/>
                      <a:pt x="0" y="4627673"/>
                    </a:cubicBezTo>
                    <a:cubicBezTo>
                      <a:pt x="0" y="7183467"/>
                      <a:pt x="2290651" y="9255347"/>
                      <a:pt x="5116313" y="9255347"/>
                    </a:cubicBezTo>
                    <a:cubicBezTo>
                      <a:pt x="7941974" y="9255347"/>
                      <a:pt x="10232626" y="7183467"/>
                      <a:pt x="10232626" y="4627673"/>
                    </a:cubicBezTo>
                    <a:cubicBezTo>
                      <a:pt x="10232626" y="2071880"/>
                      <a:pt x="7941974" y="0"/>
                      <a:pt x="5116313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251534" y="243706"/>
              <a:ext cx="887612" cy="770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74"/>
                </a:lnSpc>
              </a:pPr>
              <a:r>
                <a:rPr lang="en-US" sz="1895" b="1" spc="28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OCT.31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8663210" y="3350369"/>
            <a:ext cx="9624790" cy="9525"/>
          </a:xfrm>
          <a:prstGeom prst="rect">
            <a:avLst/>
          </a:prstGeom>
          <a:solidFill>
            <a:srgbClr val="A19C95"/>
          </a:solidFill>
        </p:spPr>
        <p:txBody>
          <a:bodyPr/>
          <a:lstStyle/>
          <a:p>
            <a:endParaRPr lang="en-TW"/>
          </a:p>
        </p:txBody>
      </p:sp>
      <p:sp>
        <p:nvSpPr>
          <p:cNvPr id="7" name="Freeform 7"/>
          <p:cNvSpPr/>
          <p:nvPr/>
        </p:nvSpPr>
        <p:spPr>
          <a:xfrm>
            <a:off x="0" y="4797879"/>
            <a:ext cx="6368721" cy="5489121"/>
          </a:xfrm>
          <a:custGeom>
            <a:avLst/>
            <a:gdLst/>
            <a:ahLst/>
            <a:cxnLst/>
            <a:rect l="l" t="t" r="r" b="b"/>
            <a:pathLst>
              <a:path w="6368721" h="5489121">
                <a:moveTo>
                  <a:pt x="0" y="0"/>
                </a:moveTo>
                <a:lnTo>
                  <a:pt x="6368721" y="0"/>
                </a:lnTo>
                <a:lnTo>
                  <a:pt x="6368721" y="5489121"/>
                </a:lnTo>
                <a:lnTo>
                  <a:pt x="0" y="5489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12" b="-8012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8" name="Group 8"/>
          <p:cNvGrpSpPr/>
          <p:nvPr/>
        </p:nvGrpSpPr>
        <p:grpSpPr>
          <a:xfrm>
            <a:off x="1028700" y="4397750"/>
            <a:ext cx="1277073" cy="800257"/>
            <a:chOff x="0" y="0"/>
            <a:chExt cx="1702765" cy="1067010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A19C95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57206" y="4131419"/>
            <a:ext cx="7236797" cy="1187419"/>
            <a:chOff x="0" y="0"/>
            <a:chExt cx="9649063" cy="1583225"/>
          </a:xfrm>
        </p:grpSpPr>
        <p:sp>
          <p:nvSpPr>
            <p:cNvPr id="12" name="AutoShape 12"/>
            <p:cNvSpPr/>
            <p:nvPr/>
          </p:nvSpPr>
          <p:spPr>
            <a:xfrm>
              <a:off x="0" y="267549"/>
              <a:ext cx="11087" cy="1048127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84854" y="-47625"/>
              <a:ext cx="9164209" cy="163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357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AI mixing or mastering:</a:t>
              </a:r>
            </a:p>
            <a:p>
              <a:pPr algn="l">
                <a:lnSpc>
                  <a:spcPts val="3299"/>
                </a:lnSpc>
              </a:pPr>
              <a:r>
                <a:rPr lang="en-US" sz="2357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how to collect datasets for training?</a:t>
              </a:r>
            </a:p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357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Cambridge Music Technology Multitracks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299527"/>
            <a:ext cx="534002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Timeline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79744" y="2189051"/>
            <a:ext cx="5554482" cy="39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using juce to create an easy plugin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57206" y="6194399"/>
            <a:ext cx="7236797" cy="786095"/>
            <a:chOff x="0" y="0"/>
            <a:chExt cx="9649063" cy="1048127"/>
          </a:xfrm>
        </p:grpSpPr>
        <p:sp>
          <p:nvSpPr>
            <p:cNvPr id="17" name="AutoShape 17"/>
            <p:cNvSpPr/>
            <p:nvPr/>
          </p:nvSpPr>
          <p:spPr>
            <a:xfrm>
              <a:off x="0" y="0"/>
              <a:ext cx="11087" cy="1048127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84854" y="-37999"/>
              <a:ext cx="9164209" cy="107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357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..... AI EQ?</a:t>
              </a:r>
            </a:p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357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Cambridge Music Technology Multitracks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57206" y="7869818"/>
            <a:ext cx="7236797" cy="786095"/>
            <a:chOff x="0" y="0"/>
            <a:chExt cx="9649063" cy="1048127"/>
          </a:xfrm>
        </p:grpSpPr>
        <p:sp>
          <p:nvSpPr>
            <p:cNvPr id="20" name="AutoShape 20"/>
            <p:cNvSpPr/>
            <p:nvPr/>
          </p:nvSpPr>
          <p:spPr>
            <a:xfrm>
              <a:off x="0" y="0"/>
              <a:ext cx="11087" cy="1048127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84854" y="239177"/>
              <a:ext cx="9164209" cy="522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357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LLM based Synthesizer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9C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19200" y="6168537"/>
            <a:ext cx="9651" cy="277608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TW"/>
          </a:p>
        </p:txBody>
      </p:sp>
      <p:sp>
        <p:nvSpPr>
          <p:cNvPr id="3" name="AutoShape 3"/>
          <p:cNvSpPr/>
          <p:nvPr/>
        </p:nvSpPr>
        <p:spPr>
          <a:xfrm>
            <a:off x="6953250" y="6168537"/>
            <a:ext cx="9651" cy="277608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TW"/>
          </a:p>
        </p:txBody>
      </p:sp>
      <p:sp>
        <p:nvSpPr>
          <p:cNvPr id="4" name="AutoShape 4"/>
          <p:cNvSpPr/>
          <p:nvPr/>
        </p:nvSpPr>
        <p:spPr>
          <a:xfrm>
            <a:off x="12687300" y="6168537"/>
            <a:ext cx="9651" cy="277608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TW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288000" cy="4612821"/>
          </a:xfrm>
          <a:custGeom>
            <a:avLst/>
            <a:gdLst/>
            <a:ahLst/>
            <a:cxnLst/>
            <a:rect l="l" t="t" r="r" b="b"/>
            <a:pathLst>
              <a:path w="18288000" h="4612821">
                <a:moveTo>
                  <a:pt x="0" y="0"/>
                </a:moveTo>
                <a:lnTo>
                  <a:pt x="18288000" y="0"/>
                </a:lnTo>
                <a:lnTo>
                  <a:pt x="18288000" y="4612821"/>
                </a:lnTo>
                <a:lnTo>
                  <a:pt x="0" y="4612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4" t="-10619" r="-15939" b="-223947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6" name="Group 6"/>
          <p:cNvGrpSpPr/>
          <p:nvPr/>
        </p:nvGrpSpPr>
        <p:grpSpPr>
          <a:xfrm>
            <a:off x="17010927" y="4212693"/>
            <a:ext cx="1277073" cy="800257"/>
            <a:chOff x="0" y="0"/>
            <a:chExt cx="1702765" cy="106701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8" name="Freeform 8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9200" y="1238428"/>
            <a:ext cx="13716000" cy="2135966"/>
            <a:chOff x="0" y="0"/>
            <a:chExt cx="18288000" cy="28479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8288000" cy="172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25262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Speci</a:t>
              </a:r>
              <a:r>
                <a:rPr lang="en-US" sz="8500" u="none">
                  <a:solidFill>
                    <a:srgbClr val="25262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al Projects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91272"/>
              <a:ext cx="1828800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These</a:t>
              </a:r>
              <a:r>
                <a:rPr lang="en-US" sz="2499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are projects from other teams asking for our assistance.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66900" y="6271741"/>
            <a:ext cx="3733800" cy="2569671"/>
            <a:chOff x="0" y="0"/>
            <a:chExt cx="4978400" cy="34262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4978400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46772"/>
              <a:ext cx="4978400" cy="1579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 spc="34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UPDAT</a:t>
              </a:r>
              <a:r>
                <a:rPr lang="en-US" sz="2300" b="1" u="none" spc="34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 TRAINING MANUAL FOR REAL ESTATE AGENTS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00950" y="6271741"/>
            <a:ext cx="3733800" cy="2169621"/>
            <a:chOff x="0" y="0"/>
            <a:chExt cx="4978400" cy="289282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4978400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46772"/>
              <a:ext cx="4978400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 spc="34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DESIGN PROP</a:t>
              </a:r>
              <a:r>
                <a:rPr lang="en-US" sz="2300" b="1" u="none" spc="34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ERTY LISTING COLLATERALS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35000" y="6271741"/>
            <a:ext cx="3733800" cy="2569671"/>
            <a:chOff x="0" y="0"/>
            <a:chExt cx="4978400" cy="342622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4978400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846772"/>
              <a:ext cx="4978400" cy="1579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 spc="34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CREATE PROPERTY</a:t>
              </a:r>
              <a:r>
                <a:rPr lang="en-US" sz="2300" b="1" u="none" spc="34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LISTING PRESENTATION TEMPLATE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C00B4-FAB6-8E83-705C-7DFDD60E4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AB3D3C5-E831-2C2C-C2E0-2C30E5A67767}"/>
              </a:ext>
            </a:extLst>
          </p:cNvPr>
          <p:cNvSpPr/>
          <p:nvPr/>
        </p:nvSpPr>
        <p:spPr>
          <a:xfrm>
            <a:off x="9619527" y="3584697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462AD3-5CD1-5F4F-479C-08DB5DB8970B}"/>
              </a:ext>
            </a:extLst>
          </p:cNvPr>
          <p:cNvGrpSpPr/>
          <p:nvPr/>
        </p:nvGrpSpPr>
        <p:grpSpPr>
          <a:xfrm>
            <a:off x="1361969" y="3163339"/>
            <a:ext cx="6496050" cy="3945606"/>
            <a:chOff x="0" y="0"/>
            <a:chExt cx="8661400" cy="5260807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6AE160-A563-2541-B1C8-44D4F926A23E}"/>
                </a:ext>
              </a:extLst>
            </p:cNvPr>
            <p:cNvSpPr txBox="1"/>
            <p:nvPr/>
          </p:nvSpPr>
          <p:spPr>
            <a:xfrm>
              <a:off x="0" y="0"/>
              <a:ext cx="8661400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A19C95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Quickly</a:t>
              </a:r>
              <a:endParaRPr lang="en-US" sz="9000" u="none" dirty="0">
                <a:solidFill>
                  <a:srgbClr val="A19C95"/>
                </a:solidFill>
                <a:latin typeface="Libre Baskerville"/>
                <a:ea typeface="STSong" panose="02010600040101010101" pitchFamily="2" charset="-122"/>
                <a:cs typeface="Libre Baskerville"/>
                <a:sym typeface="Libre Baskerville"/>
              </a:endParaRPr>
            </a:p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u="none" dirty="0">
                  <a:solidFill>
                    <a:srgbClr val="252629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Rewinds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1057F3-8AF6-6E1B-5C65-32C7D9373113}"/>
                </a:ext>
              </a:extLst>
            </p:cNvPr>
            <p:cNvSpPr txBox="1"/>
            <p:nvPr/>
          </p:nvSpPr>
          <p:spPr>
            <a:xfrm>
              <a:off x="0" y="4234373"/>
              <a:ext cx="8661400" cy="1026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ts val="3220"/>
                </a:lnSpc>
                <a:spcBef>
                  <a:spcPct val="0"/>
                </a:spcBef>
                <a:tabLst>
                  <a:tab pos="3894138" algn="l"/>
                </a:tabLst>
              </a:pPr>
              <a:r>
                <a:rPr lang="en-US" sz="24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These</a:t>
              </a:r>
              <a:r>
                <a:rPr lang="en-US" sz="2400" u="none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 are goals I’m working on based</a:t>
              </a:r>
            </a:p>
            <a:p>
              <a:pPr lvl="0" algn="l">
                <a:lnSpc>
                  <a:spcPts val="3220"/>
                </a:lnSpc>
                <a:spcBef>
                  <a:spcPct val="0"/>
                </a:spcBef>
                <a:tabLst>
                  <a:tab pos="3894138" algn="l"/>
                </a:tabLst>
              </a:pPr>
              <a:r>
                <a:rPr lang="en-US" sz="2400" u="none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on the goal of making an AI plugin for the year.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CAD3614-F006-587B-9A5C-DBC2145A2F86}"/>
              </a:ext>
            </a:extLst>
          </p:cNvPr>
          <p:cNvGrpSpPr/>
          <p:nvPr/>
        </p:nvGrpSpPr>
        <p:grpSpPr>
          <a:xfrm>
            <a:off x="9619527" y="1350171"/>
            <a:ext cx="7372350" cy="1916783"/>
            <a:chOff x="0" y="0"/>
            <a:chExt cx="9829800" cy="2555711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0428B8A-36D2-BB09-6B23-22C21E88A070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01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F0CB5EE-CEA9-22D5-2216-7EE409BED77C}"/>
                </a:ext>
              </a:extLst>
            </p:cNvPr>
            <p:cNvSpPr txBox="1"/>
            <p:nvPr/>
          </p:nvSpPr>
          <p:spPr>
            <a:xfrm>
              <a:off x="0" y="1405447"/>
              <a:ext cx="9829800" cy="1150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FAMILIARIZATION WITH MUSIC MAKING WORKFLOW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64201C0-5AD1-11E7-B345-ABCF3CF758A0}"/>
              </a:ext>
            </a:extLst>
          </p:cNvPr>
          <p:cNvGrpSpPr/>
          <p:nvPr/>
        </p:nvGrpSpPr>
        <p:grpSpPr>
          <a:xfrm>
            <a:off x="9619527" y="3911964"/>
            <a:ext cx="7372350" cy="1916783"/>
            <a:chOff x="0" y="0"/>
            <a:chExt cx="9829800" cy="2555711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060D8B8-67ED-F30C-A335-499351D6CD53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02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056E473-9DB9-93DE-F492-E1B8D1C6CD96}"/>
                </a:ext>
              </a:extLst>
            </p:cNvPr>
            <p:cNvSpPr txBox="1"/>
            <p:nvPr/>
          </p:nvSpPr>
          <p:spPr>
            <a:xfrm>
              <a:off x="0" y="1405447"/>
              <a:ext cx="9829800" cy="1150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KEEP LEARNING TECHNIQUES OF HOW TO MAKE A PLUGIN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0552777-DA16-F019-1547-FC65B9C79BD4}"/>
              </a:ext>
            </a:extLst>
          </p:cNvPr>
          <p:cNvGrpSpPr/>
          <p:nvPr/>
        </p:nvGrpSpPr>
        <p:grpSpPr>
          <a:xfrm>
            <a:off x="9619527" y="6692805"/>
            <a:ext cx="7372350" cy="1444577"/>
            <a:chOff x="0" y="0"/>
            <a:chExt cx="9829800" cy="1926103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8C11F22-6A66-AC67-E6EF-2AA0CCC02488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03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CA5B614-D537-4A63-F539-055B03E4B778}"/>
                </a:ext>
              </a:extLst>
            </p:cNvPr>
            <p:cNvSpPr txBox="1"/>
            <p:nvPr/>
          </p:nvSpPr>
          <p:spPr>
            <a:xfrm>
              <a:off x="0" y="1405447"/>
              <a:ext cx="9829800" cy="52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OPEN VIEW TO NEW IDEAS </a:t>
              </a:r>
            </a:p>
          </p:txBody>
        </p:sp>
      </p:grpSp>
      <p:sp>
        <p:nvSpPr>
          <p:cNvPr id="15" name="AutoShape 15">
            <a:extLst>
              <a:ext uri="{FF2B5EF4-FFF2-40B4-BE49-F238E27FC236}">
                <a16:creationId xmlns:a16="http://schemas.microsoft.com/office/drawing/2014/main" id="{196B28E4-32DC-5F0C-A127-BE4366E9BFBB}"/>
              </a:ext>
            </a:extLst>
          </p:cNvPr>
          <p:cNvSpPr/>
          <p:nvPr/>
        </p:nvSpPr>
        <p:spPr>
          <a:xfrm>
            <a:off x="9619527" y="6146490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59C57302-F6C7-481E-D26B-623F327D9FF7}"/>
              </a:ext>
            </a:extLst>
          </p:cNvPr>
          <p:cNvSpPr/>
          <p:nvPr/>
        </p:nvSpPr>
        <p:spPr>
          <a:xfrm>
            <a:off x="9619527" y="8708283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2175DA-7D15-4A3A-E20C-343683E4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927" y="3994514"/>
            <a:ext cx="4165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35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11237" y="0"/>
            <a:ext cx="7476763" cy="10287000"/>
          </a:xfrm>
          <a:custGeom>
            <a:avLst/>
            <a:gdLst/>
            <a:ahLst/>
            <a:cxnLst/>
            <a:rect l="l" t="t" r="r" b="b"/>
            <a:pathLst>
              <a:path w="7476763" h="10287000">
                <a:moveTo>
                  <a:pt x="0" y="0"/>
                </a:moveTo>
                <a:lnTo>
                  <a:pt x="7476763" y="0"/>
                </a:lnTo>
                <a:lnTo>
                  <a:pt x="74767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52" t="-49264" r="-10491" b="-1452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1156525" y="3519034"/>
            <a:ext cx="7742299" cy="3248932"/>
            <a:chOff x="0" y="0"/>
            <a:chExt cx="10323065" cy="433191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2700" cy="433191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88718" y="258838"/>
              <a:ext cx="9434347" cy="3718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</a:t>
              </a:r>
              <a:r>
                <a:rPr lang="en-US" sz="40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he editorial plan includes references to updated website content, including property listings.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72700" y="4743371"/>
            <a:ext cx="1277073" cy="800257"/>
            <a:chOff x="0" y="0"/>
            <a:chExt cx="1702765" cy="106701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A19C95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8" name="Freeform 8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37482" r="-31267"/>
            </a:stretch>
          </a:blipFill>
        </p:spPr>
        <p:txBody>
          <a:bodyPr/>
          <a:lstStyle/>
          <a:p>
            <a:endParaRPr lang="en-TW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745" y="236889"/>
            <a:ext cx="8581874" cy="97716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2748" y="2400300"/>
            <a:ext cx="6718504" cy="548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 learned</a:t>
            </a:r>
          </a:p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that soc</a:t>
            </a:r>
            <a:r>
              <a:rPr lang="en-US" sz="6000" u="none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ial media posts on real estate tips are the </a:t>
            </a:r>
            <a:r>
              <a:rPr lang="en-US" sz="6000" u="none">
                <a:solidFill>
                  <a:srgbClr val="A19C9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most liked</a:t>
            </a:r>
            <a:r>
              <a:rPr lang="en-US" sz="6000" u="none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and </a:t>
            </a:r>
            <a:r>
              <a:rPr lang="en-US" sz="6000" u="none">
                <a:solidFill>
                  <a:srgbClr val="A19C9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shared</a:t>
            </a:r>
            <a:r>
              <a:rPr lang="en-US" sz="6000" u="none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008471" cy="10287000"/>
          </a:xfrm>
          <a:custGeom>
            <a:avLst/>
            <a:gdLst/>
            <a:ahLst/>
            <a:cxnLst/>
            <a:rect l="l" t="t" r="r" b="b"/>
            <a:pathLst>
              <a:path w="5008471" h="10287000">
                <a:moveTo>
                  <a:pt x="0" y="0"/>
                </a:moveTo>
                <a:lnTo>
                  <a:pt x="5008471" y="0"/>
                </a:lnTo>
                <a:lnTo>
                  <a:pt x="5008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64" r="-18464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6971048" y="4743371"/>
            <a:ext cx="9997637" cy="900460"/>
            <a:chOff x="0" y="0"/>
            <a:chExt cx="13330183" cy="12006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2700" cy="120061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69826" y="-46123"/>
              <a:ext cx="12660357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</a:t>
              </a:r>
              <a:r>
                <a:rPr lang="en-US" sz="27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ew property listings will be posted</a:t>
              </a:r>
            </a:p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twice a week starting next month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71048" y="6418446"/>
            <a:ext cx="9997637" cy="900460"/>
            <a:chOff x="0" y="0"/>
            <a:chExt cx="13330183" cy="120061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2700" cy="120061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69826" y="-46123"/>
              <a:ext cx="12660357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number of inquiries and appointment requests sent through the website increased by 20% after</a:t>
              </a:r>
              <a:r>
                <a:rPr lang="en-US" sz="27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the redesign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71048" y="8093521"/>
            <a:ext cx="9997637" cy="900460"/>
            <a:chOff x="0" y="0"/>
            <a:chExt cx="13330183" cy="1200614"/>
          </a:xfrm>
        </p:grpSpPr>
        <p:sp>
          <p:nvSpPr>
            <p:cNvPr id="10" name="TextBox 10"/>
            <p:cNvSpPr txBox="1"/>
            <p:nvPr/>
          </p:nvSpPr>
          <p:spPr>
            <a:xfrm>
              <a:off x="669826" y="-46123"/>
              <a:ext cx="12660357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Training man</a:t>
              </a:r>
              <a:r>
                <a:rPr lang="en-US" sz="27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ual for real estate agents</a:t>
              </a:r>
            </a:p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is under review by the manager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0"/>
              <a:ext cx="12700" cy="120061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369934" y="4743371"/>
            <a:ext cx="1277073" cy="800257"/>
            <a:chOff x="0" y="0"/>
            <a:chExt cx="1702765" cy="1067010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971048" y="1283494"/>
            <a:ext cx="999763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A19C9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Other </a:t>
            </a:r>
            <a:r>
              <a:rPr lang="en-US" sz="8500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Upd</a:t>
            </a:r>
            <a:r>
              <a:rPr lang="en-US" sz="8500" u="none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05463" cy="5334000"/>
          </a:xfrm>
          <a:custGeom>
            <a:avLst/>
            <a:gdLst/>
            <a:ahLst/>
            <a:cxnLst/>
            <a:rect l="l" t="t" r="r" b="b"/>
            <a:pathLst>
              <a:path w="8505463" h="5334000">
                <a:moveTo>
                  <a:pt x="0" y="0"/>
                </a:moveTo>
                <a:lnTo>
                  <a:pt x="8505463" y="0"/>
                </a:lnTo>
                <a:lnTo>
                  <a:pt x="8505463" y="5334000"/>
                </a:lnTo>
                <a:lnTo>
                  <a:pt x="0" y="533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52" b="-3152"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3" name="TextBox 3"/>
          <p:cNvSpPr txBox="1"/>
          <p:nvPr/>
        </p:nvSpPr>
        <p:spPr>
          <a:xfrm>
            <a:off x="11237693" y="828675"/>
            <a:ext cx="6021607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Action Items for</a:t>
            </a:r>
            <a:r>
              <a:rPr lang="en-US" sz="8000">
                <a:solidFill>
                  <a:srgbClr val="A19C9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Nex</a:t>
            </a:r>
            <a:r>
              <a:rPr lang="en-US" sz="8000" u="none">
                <a:solidFill>
                  <a:srgbClr val="A19C9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 Week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050307" y="6852890"/>
            <a:ext cx="4187387" cy="2195860"/>
            <a:chOff x="0" y="0"/>
            <a:chExt cx="5583183" cy="2927814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2700" cy="292781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71426" y="499977"/>
              <a:ext cx="4811757" cy="187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Sub</a:t>
              </a:r>
              <a:r>
                <a:rPr lang="en-US" sz="27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mit next month's social media editorial calendar for review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8674" y="6852890"/>
            <a:ext cx="4187387" cy="2195860"/>
            <a:chOff x="0" y="0"/>
            <a:chExt cx="5583183" cy="292781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2700" cy="292781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71426" y="499977"/>
              <a:ext cx="4811757" cy="187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</a:t>
              </a:r>
              <a:r>
                <a:rPr lang="en-US" sz="27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mplete blog content review</a:t>
              </a:r>
            </a:p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and update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11939" y="6852890"/>
            <a:ext cx="4187387" cy="2195860"/>
            <a:chOff x="0" y="0"/>
            <a:chExt cx="5583183" cy="2927814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12700" cy="2927814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71426" y="499977"/>
              <a:ext cx="4811757" cy="187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</a:t>
              </a:r>
              <a:r>
                <a:rPr lang="en-US" sz="27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inalize editorial calendar for the real estate newsletter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66927" y="2171621"/>
            <a:ext cx="1277073" cy="800257"/>
            <a:chOff x="0" y="0"/>
            <a:chExt cx="1702765" cy="1067010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9C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8269341"/>
            <a:ext cx="674118" cy="393440"/>
          </a:xfrm>
          <a:custGeom>
            <a:avLst/>
            <a:gdLst/>
            <a:ahLst/>
            <a:cxnLst/>
            <a:rect l="l" t="t" r="r" b="b"/>
            <a:pathLst>
              <a:path w="674118" h="393440">
                <a:moveTo>
                  <a:pt x="0" y="0"/>
                </a:moveTo>
                <a:lnTo>
                  <a:pt x="674118" y="0"/>
                </a:lnTo>
                <a:lnTo>
                  <a:pt x="674118" y="393440"/>
                </a:lnTo>
                <a:lnTo>
                  <a:pt x="0" y="393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3" name="Freeform 3"/>
          <p:cNvSpPr/>
          <p:nvPr/>
        </p:nvSpPr>
        <p:spPr>
          <a:xfrm>
            <a:off x="10618246" y="8155814"/>
            <a:ext cx="587778" cy="620495"/>
          </a:xfrm>
          <a:custGeom>
            <a:avLst/>
            <a:gdLst/>
            <a:ahLst/>
            <a:cxnLst/>
            <a:rect l="l" t="t" r="r" b="b"/>
            <a:pathLst>
              <a:path w="587778" h="620495">
                <a:moveTo>
                  <a:pt x="0" y="0"/>
                </a:moveTo>
                <a:lnTo>
                  <a:pt x="587777" y="0"/>
                </a:lnTo>
                <a:lnTo>
                  <a:pt x="587777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4" name="Freeform 4"/>
          <p:cNvSpPr/>
          <p:nvPr/>
        </p:nvSpPr>
        <p:spPr>
          <a:xfrm>
            <a:off x="12064842" y="8155814"/>
            <a:ext cx="508806" cy="620495"/>
          </a:xfrm>
          <a:custGeom>
            <a:avLst/>
            <a:gdLst/>
            <a:ahLst/>
            <a:cxnLst/>
            <a:rect l="l" t="t" r="r" b="b"/>
            <a:pathLst>
              <a:path w="508806" h="620495">
                <a:moveTo>
                  <a:pt x="0" y="0"/>
                </a:moveTo>
                <a:lnTo>
                  <a:pt x="508806" y="0"/>
                </a:lnTo>
                <a:lnTo>
                  <a:pt x="508806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5" name="Freeform 5"/>
          <p:cNvSpPr/>
          <p:nvPr/>
        </p:nvSpPr>
        <p:spPr>
          <a:xfrm>
            <a:off x="14821881" y="8155814"/>
            <a:ext cx="716958" cy="620495"/>
          </a:xfrm>
          <a:custGeom>
            <a:avLst/>
            <a:gdLst/>
            <a:ahLst/>
            <a:cxnLst/>
            <a:rect l="l" t="t" r="r" b="b"/>
            <a:pathLst>
              <a:path w="716958" h="620495">
                <a:moveTo>
                  <a:pt x="0" y="0"/>
                </a:moveTo>
                <a:lnTo>
                  <a:pt x="716958" y="0"/>
                </a:lnTo>
                <a:lnTo>
                  <a:pt x="716958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6" name="Freeform 6"/>
          <p:cNvSpPr/>
          <p:nvPr/>
        </p:nvSpPr>
        <p:spPr>
          <a:xfrm>
            <a:off x="16303281" y="8200561"/>
            <a:ext cx="482727" cy="530999"/>
          </a:xfrm>
          <a:custGeom>
            <a:avLst/>
            <a:gdLst/>
            <a:ahLst/>
            <a:cxnLst/>
            <a:rect l="l" t="t" r="r" b="b"/>
            <a:pathLst>
              <a:path w="482727" h="530999">
                <a:moveTo>
                  <a:pt x="0" y="0"/>
                </a:moveTo>
                <a:lnTo>
                  <a:pt x="482727" y="0"/>
                </a:lnTo>
                <a:lnTo>
                  <a:pt x="482727" y="531000"/>
                </a:lnTo>
                <a:lnTo>
                  <a:pt x="0" y="531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7" name="Freeform 7"/>
          <p:cNvSpPr/>
          <p:nvPr/>
        </p:nvSpPr>
        <p:spPr>
          <a:xfrm>
            <a:off x="13513885" y="8155814"/>
            <a:ext cx="426449" cy="620495"/>
          </a:xfrm>
          <a:custGeom>
            <a:avLst/>
            <a:gdLst/>
            <a:ahLst/>
            <a:cxnLst/>
            <a:rect l="l" t="t" r="r" b="b"/>
            <a:pathLst>
              <a:path w="426449" h="620495">
                <a:moveTo>
                  <a:pt x="0" y="0"/>
                </a:moveTo>
                <a:lnTo>
                  <a:pt x="426449" y="0"/>
                </a:lnTo>
                <a:lnTo>
                  <a:pt x="426449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8" name="Freeform 8"/>
          <p:cNvSpPr/>
          <p:nvPr/>
        </p:nvSpPr>
        <p:spPr>
          <a:xfrm>
            <a:off x="9229476" y="6558957"/>
            <a:ext cx="503165" cy="555704"/>
          </a:xfrm>
          <a:custGeom>
            <a:avLst/>
            <a:gdLst/>
            <a:ahLst/>
            <a:cxnLst/>
            <a:rect l="l" t="t" r="r" b="b"/>
            <a:pathLst>
              <a:path w="503165" h="555704">
                <a:moveTo>
                  <a:pt x="0" y="0"/>
                </a:moveTo>
                <a:lnTo>
                  <a:pt x="503165" y="0"/>
                </a:lnTo>
                <a:lnTo>
                  <a:pt x="503165" y="555704"/>
                </a:lnTo>
                <a:lnTo>
                  <a:pt x="0" y="5557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9" name="Freeform 9"/>
          <p:cNvSpPr/>
          <p:nvPr/>
        </p:nvSpPr>
        <p:spPr>
          <a:xfrm>
            <a:off x="10647014" y="6574099"/>
            <a:ext cx="530241" cy="525421"/>
          </a:xfrm>
          <a:custGeom>
            <a:avLst/>
            <a:gdLst/>
            <a:ahLst/>
            <a:cxnLst/>
            <a:rect l="l" t="t" r="r" b="b"/>
            <a:pathLst>
              <a:path w="530241" h="525421">
                <a:moveTo>
                  <a:pt x="0" y="0"/>
                </a:moveTo>
                <a:lnTo>
                  <a:pt x="530241" y="0"/>
                </a:lnTo>
                <a:lnTo>
                  <a:pt x="530241" y="525421"/>
                </a:lnTo>
                <a:lnTo>
                  <a:pt x="0" y="5254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0" name="Freeform 10"/>
          <p:cNvSpPr/>
          <p:nvPr/>
        </p:nvSpPr>
        <p:spPr>
          <a:xfrm>
            <a:off x="12104541" y="6558957"/>
            <a:ext cx="429408" cy="555704"/>
          </a:xfrm>
          <a:custGeom>
            <a:avLst/>
            <a:gdLst/>
            <a:ahLst/>
            <a:cxnLst/>
            <a:rect l="l" t="t" r="r" b="b"/>
            <a:pathLst>
              <a:path w="429408" h="555704">
                <a:moveTo>
                  <a:pt x="0" y="0"/>
                </a:moveTo>
                <a:lnTo>
                  <a:pt x="429408" y="0"/>
                </a:lnTo>
                <a:lnTo>
                  <a:pt x="429408" y="555704"/>
                </a:lnTo>
                <a:lnTo>
                  <a:pt x="0" y="5557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1" name="Freeform 11"/>
          <p:cNvSpPr/>
          <p:nvPr/>
        </p:nvSpPr>
        <p:spPr>
          <a:xfrm>
            <a:off x="14887275" y="6574099"/>
            <a:ext cx="586169" cy="525421"/>
          </a:xfrm>
          <a:custGeom>
            <a:avLst/>
            <a:gdLst/>
            <a:ahLst/>
            <a:cxnLst/>
            <a:rect l="l" t="t" r="r" b="b"/>
            <a:pathLst>
              <a:path w="586169" h="525421">
                <a:moveTo>
                  <a:pt x="0" y="0"/>
                </a:moveTo>
                <a:lnTo>
                  <a:pt x="586169" y="0"/>
                </a:lnTo>
                <a:lnTo>
                  <a:pt x="586169" y="525421"/>
                </a:lnTo>
                <a:lnTo>
                  <a:pt x="0" y="52542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2" name="Freeform 12"/>
          <p:cNvSpPr/>
          <p:nvPr/>
        </p:nvSpPr>
        <p:spPr>
          <a:xfrm>
            <a:off x="16342702" y="6526562"/>
            <a:ext cx="403886" cy="620495"/>
          </a:xfrm>
          <a:custGeom>
            <a:avLst/>
            <a:gdLst/>
            <a:ahLst/>
            <a:cxnLst/>
            <a:rect l="l" t="t" r="r" b="b"/>
            <a:pathLst>
              <a:path w="403886" h="620495">
                <a:moveTo>
                  <a:pt x="0" y="0"/>
                </a:moveTo>
                <a:lnTo>
                  <a:pt x="403886" y="0"/>
                </a:lnTo>
                <a:lnTo>
                  <a:pt x="403886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3" name="Freeform 13"/>
          <p:cNvSpPr/>
          <p:nvPr/>
        </p:nvSpPr>
        <p:spPr>
          <a:xfrm>
            <a:off x="13438128" y="6574099"/>
            <a:ext cx="577963" cy="525421"/>
          </a:xfrm>
          <a:custGeom>
            <a:avLst/>
            <a:gdLst/>
            <a:ahLst/>
            <a:cxnLst/>
            <a:rect l="l" t="t" r="r" b="b"/>
            <a:pathLst>
              <a:path w="577963" h="525421">
                <a:moveTo>
                  <a:pt x="0" y="0"/>
                </a:moveTo>
                <a:lnTo>
                  <a:pt x="577963" y="0"/>
                </a:lnTo>
                <a:lnTo>
                  <a:pt x="577963" y="525421"/>
                </a:lnTo>
                <a:lnTo>
                  <a:pt x="0" y="52542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4" name="Freeform 14"/>
          <p:cNvSpPr/>
          <p:nvPr/>
        </p:nvSpPr>
        <p:spPr>
          <a:xfrm>
            <a:off x="9202964" y="4963846"/>
            <a:ext cx="556189" cy="487424"/>
          </a:xfrm>
          <a:custGeom>
            <a:avLst/>
            <a:gdLst/>
            <a:ahLst/>
            <a:cxnLst/>
            <a:rect l="l" t="t" r="r" b="b"/>
            <a:pathLst>
              <a:path w="556189" h="487424">
                <a:moveTo>
                  <a:pt x="0" y="0"/>
                </a:moveTo>
                <a:lnTo>
                  <a:pt x="556189" y="0"/>
                </a:lnTo>
                <a:lnTo>
                  <a:pt x="556189" y="487424"/>
                </a:lnTo>
                <a:lnTo>
                  <a:pt x="0" y="48742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5" name="Freeform 15"/>
          <p:cNvSpPr/>
          <p:nvPr/>
        </p:nvSpPr>
        <p:spPr>
          <a:xfrm>
            <a:off x="10541880" y="4951073"/>
            <a:ext cx="740508" cy="512970"/>
          </a:xfrm>
          <a:custGeom>
            <a:avLst/>
            <a:gdLst/>
            <a:ahLst/>
            <a:cxnLst/>
            <a:rect l="l" t="t" r="r" b="b"/>
            <a:pathLst>
              <a:path w="740508" h="512970">
                <a:moveTo>
                  <a:pt x="0" y="0"/>
                </a:moveTo>
                <a:lnTo>
                  <a:pt x="740509" y="0"/>
                </a:lnTo>
                <a:lnTo>
                  <a:pt x="740509" y="512970"/>
                </a:lnTo>
                <a:lnTo>
                  <a:pt x="0" y="5129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6" name="Freeform 16"/>
          <p:cNvSpPr/>
          <p:nvPr/>
        </p:nvSpPr>
        <p:spPr>
          <a:xfrm>
            <a:off x="12104541" y="4949161"/>
            <a:ext cx="429408" cy="516793"/>
          </a:xfrm>
          <a:custGeom>
            <a:avLst/>
            <a:gdLst/>
            <a:ahLst/>
            <a:cxnLst/>
            <a:rect l="l" t="t" r="r" b="b"/>
            <a:pathLst>
              <a:path w="429408" h="516793">
                <a:moveTo>
                  <a:pt x="0" y="0"/>
                </a:moveTo>
                <a:lnTo>
                  <a:pt x="429408" y="0"/>
                </a:lnTo>
                <a:lnTo>
                  <a:pt x="429408" y="516793"/>
                </a:lnTo>
                <a:lnTo>
                  <a:pt x="0" y="51679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7" name="Freeform 17"/>
          <p:cNvSpPr/>
          <p:nvPr/>
        </p:nvSpPr>
        <p:spPr>
          <a:xfrm>
            <a:off x="14870113" y="4897310"/>
            <a:ext cx="620495" cy="620495"/>
          </a:xfrm>
          <a:custGeom>
            <a:avLst/>
            <a:gdLst/>
            <a:ahLst/>
            <a:cxnLst/>
            <a:rect l="l" t="t" r="r" b="b"/>
            <a:pathLst>
              <a:path w="620495" h="620495">
                <a:moveTo>
                  <a:pt x="0" y="0"/>
                </a:moveTo>
                <a:lnTo>
                  <a:pt x="620494" y="0"/>
                </a:lnTo>
                <a:lnTo>
                  <a:pt x="620494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8" name="Freeform 18"/>
          <p:cNvSpPr/>
          <p:nvPr/>
        </p:nvSpPr>
        <p:spPr>
          <a:xfrm>
            <a:off x="16377675" y="4769195"/>
            <a:ext cx="408333" cy="748610"/>
          </a:xfrm>
          <a:custGeom>
            <a:avLst/>
            <a:gdLst/>
            <a:ahLst/>
            <a:cxnLst/>
            <a:rect l="l" t="t" r="r" b="b"/>
            <a:pathLst>
              <a:path w="408333" h="748610">
                <a:moveTo>
                  <a:pt x="0" y="0"/>
                </a:moveTo>
                <a:lnTo>
                  <a:pt x="408333" y="0"/>
                </a:lnTo>
                <a:lnTo>
                  <a:pt x="408333" y="748610"/>
                </a:lnTo>
                <a:lnTo>
                  <a:pt x="0" y="74861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19" name="Freeform 19"/>
          <p:cNvSpPr/>
          <p:nvPr/>
        </p:nvSpPr>
        <p:spPr>
          <a:xfrm>
            <a:off x="13423067" y="4897310"/>
            <a:ext cx="608085" cy="620495"/>
          </a:xfrm>
          <a:custGeom>
            <a:avLst/>
            <a:gdLst/>
            <a:ahLst/>
            <a:cxnLst/>
            <a:rect l="l" t="t" r="r" b="b"/>
            <a:pathLst>
              <a:path w="608085" h="620495">
                <a:moveTo>
                  <a:pt x="0" y="0"/>
                </a:moveTo>
                <a:lnTo>
                  <a:pt x="608085" y="0"/>
                </a:lnTo>
                <a:lnTo>
                  <a:pt x="608085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0" name="Freeform 20"/>
          <p:cNvSpPr/>
          <p:nvPr/>
        </p:nvSpPr>
        <p:spPr>
          <a:xfrm>
            <a:off x="9229476" y="3139943"/>
            <a:ext cx="503165" cy="620495"/>
          </a:xfrm>
          <a:custGeom>
            <a:avLst/>
            <a:gdLst/>
            <a:ahLst/>
            <a:cxnLst/>
            <a:rect l="l" t="t" r="r" b="b"/>
            <a:pathLst>
              <a:path w="503165" h="620495">
                <a:moveTo>
                  <a:pt x="0" y="0"/>
                </a:moveTo>
                <a:lnTo>
                  <a:pt x="503165" y="0"/>
                </a:lnTo>
                <a:lnTo>
                  <a:pt x="503165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1" name="Freeform 21"/>
          <p:cNvSpPr/>
          <p:nvPr/>
        </p:nvSpPr>
        <p:spPr>
          <a:xfrm>
            <a:off x="10647014" y="3139943"/>
            <a:ext cx="530241" cy="620495"/>
          </a:xfrm>
          <a:custGeom>
            <a:avLst/>
            <a:gdLst/>
            <a:ahLst/>
            <a:cxnLst/>
            <a:rect l="l" t="t" r="r" b="b"/>
            <a:pathLst>
              <a:path w="530241" h="620495">
                <a:moveTo>
                  <a:pt x="0" y="0"/>
                </a:moveTo>
                <a:lnTo>
                  <a:pt x="530241" y="0"/>
                </a:lnTo>
                <a:lnTo>
                  <a:pt x="530241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2" name="Freeform 22"/>
          <p:cNvSpPr/>
          <p:nvPr/>
        </p:nvSpPr>
        <p:spPr>
          <a:xfrm>
            <a:off x="12006151" y="3139943"/>
            <a:ext cx="626187" cy="620495"/>
          </a:xfrm>
          <a:custGeom>
            <a:avLst/>
            <a:gdLst/>
            <a:ahLst/>
            <a:cxnLst/>
            <a:rect l="l" t="t" r="r" b="b"/>
            <a:pathLst>
              <a:path w="626187" h="620495">
                <a:moveTo>
                  <a:pt x="0" y="0"/>
                </a:moveTo>
                <a:lnTo>
                  <a:pt x="626188" y="0"/>
                </a:lnTo>
                <a:lnTo>
                  <a:pt x="626188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3" name="Freeform 23"/>
          <p:cNvSpPr/>
          <p:nvPr/>
        </p:nvSpPr>
        <p:spPr>
          <a:xfrm>
            <a:off x="14933290" y="3139943"/>
            <a:ext cx="494139" cy="620495"/>
          </a:xfrm>
          <a:custGeom>
            <a:avLst/>
            <a:gdLst/>
            <a:ahLst/>
            <a:cxnLst/>
            <a:rect l="l" t="t" r="r" b="b"/>
            <a:pathLst>
              <a:path w="494139" h="620495">
                <a:moveTo>
                  <a:pt x="0" y="0"/>
                </a:moveTo>
                <a:lnTo>
                  <a:pt x="494140" y="0"/>
                </a:lnTo>
                <a:lnTo>
                  <a:pt x="494140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4" name="Freeform 24"/>
          <p:cNvSpPr/>
          <p:nvPr/>
        </p:nvSpPr>
        <p:spPr>
          <a:xfrm>
            <a:off x="16262602" y="3216864"/>
            <a:ext cx="564086" cy="466653"/>
          </a:xfrm>
          <a:custGeom>
            <a:avLst/>
            <a:gdLst/>
            <a:ahLst/>
            <a:cxnLst/>
            <a:rect l="l" t="t" r="r" b="b"/>
            <a:pathLst>
              <a:path w="564086" h="466653">
                <a:moveTo>
                  <a:pt x="0" y="0"/>
                </a:moveTo>
                <a:lnTo>
                  <a:pt x="564086" y="0"/>
                </a:lnTo>
                <a:lnTo>
                  <a:pt x="564086" y="466653"/>
                </a:lnTo>
                <a:lnTo>
                  <a:pt x="0" y="46665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5" name="Freeform 25"/>
          <p:cNvSpPr/>
          <p:nvPr/>
        </p:nvSpPr>
        <p:spPr>
          <a:xfrm>
            <a:off x="13474399" y="3139943"/>
            <a:ext cx="505421" cy="620495"/>
          </a:xfrm>
          <a:custGeom>
            <a:avLst/>
            <a:gdLst/>
            <a:ahLst/>
            <a:cxnLst/>
            <a:rect l="l" t="t" r="r" b="b"/>
            <a:pathLst>
              <a:path w="505421" h="620495">
                <a:moveTo>
                  <a:pt x="0" y="0"/>
                </a:moveTo>
                <a:lnTo>
                  <a:pt x="505421" y="0"/>
                </a:lnTo>
                <a:lnTo>
                  <a:pt x="505421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6" name="Freeform 26"/>
          <p:cNvSpPr/>
          <p:nvPr/>
        </p:nvSpPr>
        <p:spPr>
          <a:xfrm>
            <a:off x="9229476" y="1540269"/>
            <a:ext cx="503165" cy="561340"/>
          </a:xfrm>
          <a:custGeom>
            <a:avLst/>
            <a:gdLst/>
            <a:ahLst/>
            <a:cxnLst/>
            <a:rect l="l" t="t" r="r" b="b"/>
            <a:pathLst>
              <a:path w="503165" h="561340">
                <a:moveTo>
                  <a:pt x="0" y="0"/>
                </a:moveTo>
                <a:lnTo>
                  <a:pt x="503165" y="0"/>
                </a:lnTo>
                <a:lnTo>
                  <a:pt x="503165" y="561340"/>
                </a:lnTo>
                <a:lnTo>
                  <a:pt x="0" y="561340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7" name="Freeform 27"/>
          <p:cNvSpPr/>
          <p:nvPr/>
        </p:nvSpPr>
        <p:spPr>
          <a:xfrm>
            <a:off x="10647014" y="1615591"/>
            <a:ext cx="530241" cy="410696"/>
          </a:xfrm>
          <a:custGeom>
            <a:avLst/>
            <a:gdLst/>
            <a:ahLst/>
            <a:cxnLst/>
            <a:rect l="l" t="t" r="r" b="b"/>
            <a:pathLst>
              <a:path w="530241" h="410696">
                <a:moveTo>
                  <a:pt x="0" y="0"/>
                </a:moveTo>
                <a:lnTo>
                  <a:pt x="530241" y="0"/>
                </a:lnTo>
                <a:lnTo>
                  <a:pt x="530241" y="410696"/>
                </a:lnTo>
                <a:lnTo>
                  <a:pt x="0" y="41069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8" name="Freeform 28"/>
          <p:cNvSpPr/>
          <p:nvPr/>
        </p:nvSpPr>
        <p:spPr>
          <a:xfrm>
            <a:off x="12231248" y="1510691"/>
            <a:ext cx="175995" cy="620495"/>
          </a:xfrm>
          <a:custGeom>
            <a:avLst/>
            <a:gdLst/>
            <a:ahLst/>
            <a:cxnLst/>
            <a:rect l="l" t="t" r="r" b="b"/>
            <a:pathLst>
              <a:path w="175995" h="620495">
                <a:moveTo>
                  <a:pt x="0" y="0"/>
                </a:moveTo>
                <a:lnTo>
                  <a:pt x="175994" y="0"/>
                </a:lnTo>
                <a:lnTo>
                  <a:pt x="175994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29" name="Freeform 29"/>
          <p:cNvSpPr/>
          <p:nvPr/>
        </p:nvSpPr>
        <p:spPr>
          <a:xfrm>
            <a:off x="15037646" y="1510691"/>
            <a:ext cx="285428" cy="620495"/>
          </a:xfrm>
          <a:custGeom>
            <a:avLst/>
            <a:gdLst/>
            <a:ahLst/>
            <a:cxnLst/>
            <a:rect l="l" t="t" r="r" b="b"/>
            <a:pathLst>
              <a:path w="285428" h="620495">
                <a:moveTo>
                  <a:pt x="0" y="0"/>
                </a:moveTo>
                <a:lnTo>
                  <a:pt x="285428" y="0"/>
                </a:lnTo>
                <a:lnTo>
                  <a:pt x="285428" y="620495"/>
                </a:lnTo>
                <a:lnTo>
                  <a:pt x="0" y="620495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30" name="Freeform 30"/>
          <p:cNvSpPr/>
          <p:nvPr/>
        </p:nvSpPr>
        <p:spPr>
          <a:xfrm>
            <a:off x="16393593" y="1540269"/>
            <a:ext cx="302103" cy="561340"/>
          </a:xfrm>
          <a:custGeom>
            <a:avLst/>
            <a:gdLst/>
            <a:ahLst/>
            <a:cxnLst/>
            <a:rect l="l" t="t" r="r" b="b"/>
            <a:pathLst>
              <a:path w="302103" h="561340">
                <a:moveTo>
                  <a:pt x="0" y="0"/>
                </a:moveTo>
                <a:lnTo>
                  <a:pt x="302103" y="0"/>
                </a:lnTo>
                <a:lnTo>
                  <a:pt x="302103" y="561340"/>
                </a:lnTo>
                <a:lnTo>
                  <a:pt x="0" y="561340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31" name="Freeform 31"/>
          <p:cNvSpPr/>
          <p:nvPr/>
        </p:nvSpPr>
        <p:spPr>
          <a:xfrm>
            <a:off x="13356101" y="1704914"/>
            <a:ext cx="742017" cy="232049"/>
          </a:xfrm>
          <a:custGeom>
            <a:avLst/>
            <a:gdLst/>
            <a:ahLst/>
            <a:cxnLst/>
            <a:rect l="l" t="t" r="r" b="b"/>
            <a:pathLst>
              <a:path w="742017" h="232049">
                <a:moveTo>
                  <a:pt x="0" y="0"/>
                </a:moveTo>
                <a:lnTo>
                  <a:pt x="742017" y="0"/>
                </a:lnTo>
                <a:lnTo>
                  <a:pt x="742017" y="232049"/>
                </a:lnTo>
                <a:lnTo>
                  <a:pt x="0" y="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sp>
        <p:nvSpPr>
          <p:cNvPr id="32" name="AutoShape 32"/>
          <p:cNvSpPr/>
          <p:nvPr/>
        </p:nvSpPr>
        <p:spPr>
          <a:xfrm>
            <a:off x="7696076" y="1028700"/>
            <a:ext cx="9525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TW"/>
          </a:p>
        </p:txBody>
      </p:sp>
      <p:grpSp>
        <p:nvGrpSpPr>
          <p:cNvPr id="33" name="Group 33"/>
          <p:cNvGrpSpPr/>
          <p:nvPr/>
        </p:nvGrpSpPr>
        <p:grpSpPr>
          <a:xfrm>
            <a:off x="1028700" y="3477664"/>
            <a:ext cx="5143500" cy="3331671"/>
            <a:chOff x="0" y="0"/>
            <a:chExt cx="6858000" cy="4442228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9525"/>
              <a:ext cx="6858000" cy="28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Free Resources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3396172"/>
              <a:ext cx="6858000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 these free recolorable icons and illustrations in your Canva design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A76E6-DB8D-7CDE-3BCC-6DD0396BF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2504A64-8DF1-66A6-2227-12DDD575F904}"/>
              </a:ext>
            </a:extLst>
          </p:cNvPr>
          <p:cNvSpPr txBox="1"/>
          <p:nvPr/>
        </p:nvSpPr>
        <p:spPr>
          <a:xfrm>
            <a:off x="11734800" y="2258897"/>
            <a:ext cx="29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Song" panose="02010600040101010101" pitchFamily="2" charset="-122"/>
                <a:ea typeface="STSong" panose="02010600040101010101" pitchFamily="2" charset="-122"/>
              </a:rPr>
              <a:t>“Almost there”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B9CB1-55D6-83EF-ECD1-17A9403EB907}"/>
              </a:ext>
            </a:extLst>
          </p:cNvPr>
          <p:cNvSpPr txBox="1"/>
          <p:nvPr/>
        </p:nvSpPr>
        <p:spPr>
          <a:xfrm>
            <a:off x="10934901" y="4826364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Song" panose="02010600040101010101" pitchFamily="2" charset="-122"/>
                <a:ea typeface="STSong" panose="02010600040101010101" pitchFamily="2" charset="-122"/>
              </a:rPr>
              <a:t>Explore of Synthesizers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D257C-57A2-295A-DEFA-593D920F7627}"/>
              </a:ext>
            </a:extLst>
          </p:cNvPr>
          <p:cNvSpPr txBox="1"/>
          <p:nvPr/>
        </p:nvSpPr>
        <p:spPr>
          <a:xfrm>
            <a:off x="9295830" y="6861167"/>
            <a:ext cx="7855035" cy="1492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3600" dirty="0">
                <a:latin typeface="STSong" panose="02010600040101010101" pitchFamily="2" charset="-122"/>
                <a:ea typeface="STSong" panose="02010600040101010101" pitchFamily="2" charset="-122"/>
              </a:rPr>
              <a:t>Math and Music? FPGA Synthesizer idea</a:t>
            </a:r>
          </a:p>
          <a:p>
            <a:pPr algn="ctr">
              <a:lnSpc>
                <a:spcPct val="150000"/>
              </a:lnSpc>
            </a:pPr>
            <a:r>
              <a:rPr lang="en-TW" sz="2800" dirty="0">
                <a:latin typeface="STSong" panose="02010600040101010101" pitchFamily="2" charset="-122"/>
                <a:ea typeface="STSong" panose="02010600040101010101" pitchFamily="2" charset="-122"/>
              </a:rPr>
              <a:t>“2018 劉奕汶 </a:t>
            </a:r>
            <a:r>
              <a:rPr lang="zh-TW" altLang="en-US" sz="2800" b="1" i="0" u="none" strike="noStrike" dirty="0">
                <a:effectLst/>
                <a:latin typeface="Roboto" panose="02000000000000000000" pitchFamily="2" charset="0"/>
              </a:rPr>
              <a:t>數位聲訊分析與合</a:t>
            </a:r>
            <a:r>
              <a:rPr lang="zh-TW" altLang="en-US" sz="2800" b="1" dirty="0">
                <a:latin typeface="Roboto" panose="02000000000000000000" pitchFamily="2" charset="0"/>
              </a:rPr>
              <a:t>成</a:t>
            </a:r>
            <a:r>
              <a:rPr lang="en-US" altLang="zh-TW" sz="2800" b="1" i="0" u="none" strike="noStrike" dirty="0">
                <a:effectLst/>
                <a:latin typeface="Roboto" panose="02000000000000000000" pitchFamily="2" charset="0"/>
              </a:rPr>
              <a:t>”</a:t>
            </a:r>
            <a:endParaRPr lang="en-TW" sz="2800" dirty="0"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0B868B-AE2B-5FB9-E1D0-EECEA8FB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054608"/>
            <a:ext cx="4165600" cy="749300"/>
          </a:xfrm>
          <a:prstGeom prst="rect">
            <a:avLst/>
          </a:prstGeom>
        </p:spPr>
      </p:pic>
      <p:sp>
        <p:nvSpPr>
          <p:cNvPr id="22" name="AutoShape 2">
            <a:extLst>
              <a:ext uri="{FF2B5EF4-FFF2-40B4-BE49-F238E27FC236}">
                <a16:creationId xmlns:a16="http://schemas.microsoft.com/office/drawing/2014/main" id="{0F8BB2FF-9460-1D60-2F32-C4DCB6EA4511}"/>
              </a:ext>
            </a:extLst>
          </p:cNvPr>
          <p:cNvSpPr/>
          <p:nvPr/>
        </p:nvSpPr>
        <p:spPr>
          <a:xfrm>
            <a:off x="1203905" y="3535031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AB15D91F-DD00-E3F7-E08D-8D58E7EAC51C}"/>
              </a:ext>
            </a:extLst>
          </p:cNvPr>
          <p:cNvGrpSpPr/>
          <p:nvPr/>
        </p:nvGrpSpPr>
        <p:grpSpPr>
          <a:xfrm>
            <a:off x="1203905" y="1300505"/>
            <a:ext cx="7372350" cy="1916783"/>
            <a:chOff x="0" y="0"/>
            <a:chExt cx="9829800" cy="2555711"/>
          </a:xfrm>
        </p:grpSpPr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EC73D73C-631E-50C0-4515-0B4DBBCF82FA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01</a:t>
              </a: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66D80C65-79F0-EAC0-0BEF-F8937430F8AE}"/>
                </a:ext>
              </a:extLst>
            </p:cNvPr>
            <p:cNvSpPr txBox="1"/>
            <p:nvPr/>
          </p:nvSpPr>
          <p:spPr>
            <a:xfrm>
              <a:off x="0" y="1405447"/>
              <a:ext cx="9829800" cy="1150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FAMILIARIZATION WITH MUSIC MAKING WORKFLOW</a:t>
              </a: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A78AB846-9D3A-3DC4-6D93-19DAD4ED96A6}"/>
              </a:ext>
            </a:extLst>
          </p:cNvPr>
          <p:cNvGrpSpPr/>
          <p:nvPr/>
        </p:nvGrpSpPr>
        <p:grpSpPr>
          <a:xfrm>
            <a:off x="1203905" y="3862298"/>
            <a:ext cx="7372350" cy="1916783"/>
            <a:chOff x="0" y="0"/>
            <a:chExt cx="9829800" cy="2555711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E80F58A4-E862-9CE7-AEB5-E35C291E6817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02</a:t>
              </a: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A16C7ADF-3922-67B8-31C9-3355DAFB3B16}"/>
                </a:ext>
              </a:extLst>
            </p:cNvPr>
            <p:cNvSpPr txBox="1"/>
            <p:nvPr/>
          </p:nvSpPr>
          <p:spPr>
            <a:xfrm>
              <a:off x="0" y="1405447"/>
              <a:ext cx="9829800" cy="1150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KEEP LEARNING TECHNIQUES OF HOW TO MAKE A PLUGIN</a:t>
              </a:r>
            </a:p>
          </p:txBody>
        </p:sp>
      </p:grpSp>
      <p:grpSp>
        <p:nvGrpSpPr>
          <p:cNvPr id="29" name="Group 12">
            <a:extLst>
              <a:ext uri="{FF2B5EF4-FFF2-40B4-BE49-F238E27FC236}">
                <a16:creationId xmlns:a16="http://schemas.microsoft.com/office/drawing/2014/main" id="{821257DE-5FFC-F81B-4321-6AE6D00A774A}"/>
              </a:ext>
            </a:extLst>
          </p:cNvPr>
          <p:cNvGrpSpPr/>
          <p:nvPr/>
        </p:nvGrpSpPr>
        <p:grpSpPr>
          <a:xfrm>
            <a:off x="1203905" y="6643139"/>
            <a:ext cx="7372350" cy="1444577"/>
            <a:chOff x="0" y="0"/>
            <a:chExt cx="9829800" cy="1926103"/>
          </a:xfrm>
        </p:grpSpPr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B642C53F-BCD4-B1B0-1607-D1DE9E778DEE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03</a:t>
              </a:r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AA7530DC-F28A-CF0B-0513-4ABA48C98076}"/>
                </a:ext>
              </a:extLst>
            </p:cNvPr>
            <p:cNvSpPr txBox="1"/>
            <p:nvPr/>
          </p:nvSpPr>
          <p:spPr>
            <a:xfrm>
              <a:off x="0" y="1405447"/>
              <a:ext cx="9829800" cy="52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OPEN VIEW TO NEW IDEAS </a:t>
              </a:r>
            </a:p>
          </p:txBody>
        </p:sp>
      </p:grpSp>
      <p:sp>
        <p:nvSpPr>
          <p:cNvPr id="32" name="AutoShape 15">
            <a:extLst>
              <a:ext uri="{FF2B5EF4-FFF2-40B4-BE49-F238E27FC236}">
                <a16:creationId xmlns:a16="http://schemas.microsoft.com/office/drawing/2014/main" id="{60CC04B0-2F07-0E47-A0F9-4E867AC9A85F}"/>
              </a:ext>
            </a:extLst>
          </p:cNvPr>
          <p:cNvSpPr/>
          <p:nvPr/>
        </p:nvSpPr>
        <p:spPr>
          <a:xfrm>
            <a:off x="1203905" y="6096824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sp>
        <p:nvSpPr>
          <p:cNvPr id="33" name="AutoShape 16">
            <a:extLst>
              <a:ext uri="{FF2B5EF4-FFF2-40B4-BE49-F238E27FC236}">
                <a16:creationId xmlns:a16="http://schemas.microsoft.com/office/drawing/2014/main" id="{E99DB978-2E58-4CBC-696A-8A9E9B2ED6B0}"/>
              </a:ext>
            </a:extLst>
          </p:cNvPr>
          <p:cNvSpPr/>
          <p:nvPr/>
        </p:nvSpPr>
        <p:spPr>
          <a:xfrm>
            <a:off x="1203905" y="8658617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E520258-831C-B4D2-7C02-E29EB244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305" y="3944848"/>
            <a:ext cx="4165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24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>
            <a:extLst>
              <a:ext uri="{FF2B5EF4-FFF2-40B4-BE49-F238E27FC236}">
                <a16:creationId xmlns:a16="http://schemas.microsoft.com/office/drawing/2014/main" id="{63AF3F57-9562-D700-0BC4-EC57A2C5F40C}"/>
              </a:ext>
            </a:extLst>
          </p:cNvPr>
          <p:cNvGrpSpPr/>
          <p:nvPr/>
        </p:nvGrpSpPr>
        <p:grpSpPr>
          <a:xfrm>
            <a:off x="1429473" y="5173557"/>
            <a:ext cx="11959530" cy="2931365"/>
            <a:chOff x="0" y="3059814"/>
            <a:chExt cx="15946039" cy="3908487"/>
          </a:xfrm>
        </p:grpSpPr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317E1327-218D-4D5F-8D44-83437687256F}"/>
                </a:ext>
              </a:extLst>
            </p:cNvPr>
            <p:cNvSpPr txBox="1"/>
            <p:nvPr/>
          </p:nvSpPr>
          <p:spPr>
            <a:xfrm>
              <a:off x="0" y="3059814"/>
              <a:ext cx="15946039" cy="247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00"/>
                </a:lnSpc>
              </a:pPr>
              <a:r>
                <a:rPr lang="en-US" sz="9000" spc="-270" dirty="0">
                  <a:solidFill>
                    <a:schemeClr val="accent6">
                      <a:lumMod val="50000"/>
                    </a:schemeClr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Content</a:t>
              </a:r>
              <a:endParaRPr lang="en-US" sz="9000" spc="-270" dirty="0">
                <a:solidFill>
                  <a:srgbClr val="A19C95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39228EE9-2BB0-A84D-ECF6-38B57F97B9E0}"/>
                </a:ext>
              </a:extLst>
            </p:cNvPr>
            <p:cNvSpPr txBox="1"/>
            <p:nvPr/>
          </p:nvSpPr>
          <p:spPr>
            <a:xfrm>
              <a:off x="0" y="6336017"/>
              <a:ext cx="15946039" cy="6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Song-Ze, Yu </a:t>
              </a:r>
            </a:p>
          </p:txBody>
        </p: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D80CC551-2209-48B3-8044-1968FD8C00BD}"/>
              </a:ext>
            </a:extLst>
          </p:cNvPr>
          <p:cNvSpPr/>
          <p:nvPr/>
        </p:nvSpPr>
        <p:spPr>
          <a:xfrm>
            <a:off x="9619527" y="3584697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82F9021-4270-6AEB-9E98-DD518FCB4442}"/>
              </a:ext>
            </a:extLst>
          </p:cNvPr>
          <p:cNvGrpSpPr/>
          <p:nvPr/>
        </p:nvGrpSpPr>
        <p:grpSpPr>
          <a:xfrm>
            <a:off x="1581150" y="3998869"/>
            <a:ext cx="6631215" cy="3961700"/>
            <a:chOff x="-180220" y="0"/>
            <a:chExt cx="8841620" cy="528226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58F945B-DCBB-57BA-76F5-E789A08949D3}"/>
                </a:ext>
              </a:extLst>
            </p:cNvPr>
            <p:cNvSpPr txBox="1"/>
            <p:nvPr/>
          </p:nvSpPr>
          <p:spPr>
            <a:xfrm>
              <a:off x="0" y="0"/>
              <a:ext cx="8661400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endParaRPr lang="en-US" sz="9000" u="none" dirty="0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4BFD7380-7B05-24C1-6823-2EBDDE82D96F}"/>
                </a:ext>
              </a:extLst>
            </p:cNvPr>
            <p:cNvSpPr txBox="1"/>
            <p:nvPr/>
          </p:nvSpPr>
          <p:spPr>
            <a:xfrm>
              <a:off x="-180220" y="4234372"/>
              <a:ext cx="8661400" cy="1047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What I’ll cover today of things have learned and done these days.</a:t>
              </a:r>
              <a:endParaRPr lang="en-US" sz="2500" u="none" dirty="0">
                <a:solidFill>
                  <a:srgbClr val="252629"/>
                </a:solidFill>
                <a:latin typeface="STSong" panose="02010600040101010101" pitchFamily="2" charset="-122"/>
                <a:ea typeface="STSong" panose="02010600040101010101" pitchFamily="2" charset="-122"/>
                <a:cs typeface="Public Sans"/>
                <a:sym typeface="Public Sans"/>
              </a:endParaRP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6EE769C7-D501-EE7C-C68A-08B761CB6484}"/>
              </a:ext>
            </a:extLst>
          </p:cNvPr>
          <p:cNvGrpSpPr/>
          <p:nvPr/>
        </p:nvGrpSpPr>
        <p:grpSpPr>
          <a:xfrm>
            <a:off x="9619527" y="1707679"/>
            <a:ext cx="7372350" cy="1444577"/>
            <a:chOff x="0" y="0"/>
            <a:chExt cx="9829800" cy="1926103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202B4DF-43BF-87C3-6650-8FEA2378AF36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01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3A34C18D-0822-4B4C-0291-9CB0469F097C}"/>
                </a:ext>
              </a:extLst>
            </p:cNvPr>
            <p:cNvSpPr txBox="1"/>
            <p:nvPr/>
          </p:nvSpPr>
          <p:spPr>
            <a:xfrm>
              <a:off x="0" y="1405447"/>
              <a:ext cx="9829800" cy="52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INTRODUCTION TO SYNTHESIZERS</a:t>
              </a: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9A6B7399-8D9E-B765-7BFB-FF514483573B}"/>
              </a:ext>
            </a:extLst>
          </p:cNvPr>
          <p:cNvGrpSpPr/>
          <p:nvPr/>
        </p:nvGrpSpPr>
        <p:grpSpPr>
          <a:xfrm>
            <a:off x="9619527" y="4245848"/>
            <a:ext cx="7372350" cy="1438806"/>
            <a:chOff x="0" y="0"/>
            <a:chExt cx="9829800" cy="1918408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0E1EEB92-9FCB-5904-4433-35634453922B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02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A985F9F9-5FC4-223D-C5F0-972BE4B391B7}"/>
                </a:ext>
              </a:extLst>
            </p:cNvPr>
            <p:cNvSpPr txBox="1"/>
            <p:nvPr/>
          </p:nvSpPr>
          <p:spPr>
            <a:xfrm>
              <a:off x="0" y="1405447"/>
              <a:ext cx="982980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5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PYTHON </a:t>
              </a: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</a:rPr>
                <a:t>IMPLEMENTATION</a:t>
              </a:r>
              <a:r>
                <a:rPr lang="en-US" sz="25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 AND DEMO</a:t>
              </a:r>
              <a:endParaRPr lang="en-US" sz="25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6AAF45EF-EABD-8A5C-0214-DF839678C41F}"/>
              </a:ext>
            </a:extLst>
          </p:cNvPr>
          <p:cNvGrpSpPr/>
          <p:nvPr/>
        </p:nvGrpSpPr>
        <p:grpSpPr>
          <a:xfrm>
            <a:off x="9619527" y="6912180"/>
            <a:ext cx="8668473" cy="1438806"/>
            <a:chOff x="0" y="0"/>
            <a:chExt cx="9829800" cy="1918408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F0D7C805-49EC-DA14-BD6F-EE5CFD4BE781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03</a:t>
              </a: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D6DB2897-327E-D10B-953B-97F9FE0B3697}"/>
                </a:ext>
              </a:extLst>
            </p:cNvPr>
            <p:cNvSpPr txBox="1"/>
            <p:nvPr/>
          </p:nvSpPr>
          <p:spPr>
            <a:xfrm>
              <a:off x="0" y="1405447"/>
              <a:ext cx="982980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500" b="1" dirty="0">
                  <a:solidFill>
                    <a:srgbClr val="0E0E0E"/>
                  </a:solidFill>
                  <a:latin typeface="STSong" panose="02010600040101010101" pitchFamily="2" charset="-122"/>
                  <a:ea typeface="STSong" panose="02010600040101010101" pitchFamily="2" charset="-122"/>
                </a:rPr>
                <a:t>CONCEPTUAL FRAMEWORK FOR AN AI SYNTHESIZER</a:t>
              </a:r>
            </a:p>
          </p:txBody>
        </p:sp>
      </p:grpSp>
      <p:sp>
        <p:nvSpPr>
          <p:cNvPr id="19" name="AutoShape 15">
            <a:extLst>
              <a:ext uri="{FF2B5EF4-FFF2-40B4-BE49-F238E27FC236}">
                <a16:creationId xmlns:a16="http://schemas.microsoft.com/office/drawing/2014/main" id="{E22525F3-6A85-E2E8-D0D5-1D667C13831D}"/>
              </a:ext>
            </a:extLst>
          </p:cNvPr>
          <p:cNvSpPr/>
          <p:nvPr/>
        </p:nvSpPr>
        <p:spPr>
          <a:xfrm>
            <a:off x="9619527" y="6146490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2DFCA94E-5F1C-AD49-A6D7-E9B6000C19D8}"/>
              </a:ext>
            </a:extLst>
          </p:cNvPr>
          <p:cNvSpPr/>
          <p:nvPr/>
        </p:nvSpPr>
        <p:spPr>
          <a:xfrm>
            <a:off x="9619527" y="8708283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7589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322316" cy="4372761"/>
          </a:xfrm>
          <a:custGeom>
            <a:avLst/>
            <a:gdLst/>
            <a:ahLst/>
            <a:cxnLst/>
            <a:rect l="l" t="t" r="r" b="b"/>
            <a:pathLst>
              <a:path w="7322316" h="4372761">
                <a:moveTo>
                  <a:pt x="0" y="0"/>
                </a:moveTo>
                <a:lnTo>
                  <a:pt x="7322316" y="0"/>
                </a:lnTo>
                <a:lnTo>
                  <a:pt x="7322316" y="4372761"/>
                </a:lnTo>
                <a:lnTo>
                  <a:pt x="0" y="4372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7744" b="-57744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8600170" y="1639440"/>
            <a:ext cx="6570884" cy="840472"/>
            <a:chOff x="0" y="0"/>
            <a:chExt cx="8761178" cy="1120629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3906" cy="1120629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52204" y="261087"/>
              <a:ext cx="8108974" cy="598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synthesizer </a:t>
              </a:r>
              <a:r>
                <a:rPr lang="en-US" sz="3200" dirty="0" err="1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v.s</a:t>
              </a:r>
              <a:r>
                <a:rPr lang="en-US" sz="32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. keyboard</a:t>
              </a:r>
              <a:endPara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  <a:cs typeface="Public Sans"/>
                <a:sym typeface="Public San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-1984197"/>
            <a:ext cx="7322316" cy="6356958"/>
          </a:xfrm>
          <a:custGeom>
            <a:avLst/>
            <a:gdLst/>
            <a:ahLst/>
            <a:cxnLst/>
            <a:rect l="l" t="t" r="r" b="b"/>
            <a:pathLst>
              <a:path w="7322316" h="6356958">
                <a:moveTo>
                  <a:pt x="0" y="0"/>
                </a:moveTo>
                <a:lnTo>
                  <a:pt x="7322316" y="0"/>
                </a:lnTo>
                <a:lnTo>
                  <a:pt x="732231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14" name="Group 14"/>
          <p:cNvGrpSpPr/>
          <p:nvPr/>
        </p:nvGrpSpPr>
        <p:grpSpPr>
          <a:xfrm>
            <a:off x="1914525" y="3972633"/>
            <a:ext cx="1277073" cy="800257"/>
            <a:chOff x="0" y="0"/>
            <a:chExt cx="1702765" cy="1067010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A19C95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14525" y="5852850"/>
            <a:ext cx="4236216" cy="2412469"/>
            <a:chOff x="0" y="-9525"/>
            <a:chExt cx="5648287" cy="321662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5648287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25262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811848"/>
              <a:ext cx="5648287" cy="1395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3200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What is a </a:t>
              </a:r>
              <a:r>
                <a:rPr lang="en-US" sz="3600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SYNTHESIZER</a:t>
              </a:r>
              <a:r>
                <a:rPr lang="en-US" sz="3200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 Bold"/>
                  <a:sym typeface="Public Sans Bold"/>
                </a:rPr>
                <a:t>?</a:t>
              </a:r>
            </a:p>
          </p:txBody>
        </p:sp>
      </p:grpSp>
      <p:grpSp>
        <p:nvGrpSpPr>
          <p:cNvPr id="24" name="Group 3">
            <a:extLst>
              <a:ext uri="{FF2B5EF4-FFF2-40B4-BE49-F238E27FC236}">
                <a16:creationId xmlns:a16="http://schemas.microsoft.com/office/drawing/2014/main" id="{12CFB547-8DD0-E548-5F85-069A57AE8112}"/>
              </a:ext>
            </a:extLst>
          </p:cNvPr>
          <p:cNvGrpSpPr/>
          <p:nvPr/>
        </p:nvGrpSpPr>
        <p:grpSpPr>
          <a:xfrm>
            <a:off x="8610600" y="3123244"/>
            <a:ext cx="6570884" cy="840472"/>
            <a:chOff x="0" y="0"/>
            <a:chExt cx="8761178" cy="1120629"/>
          </a:xfrm>
        </p:grpSpPr>
        <p:sp>
          <p:nvSpPr>
            <p:cNvPr id="25" name="AutoShape 4">
              <a:extLst>
                <a:ext uri="{FF2B5EF4-FFF2-40B4-BE49-F238E27FC236}">
                  <a16:creationId xmlns:a16="http://schemas.microsoft.com/office/drawing/2014/main" id="{1AA34470-6586-E574-9239-0077B1BAFE55}"/>
                </a:ext>
              </a:extLst>
            </p:cNvPr>
            <p:cNvSpPr/>
            <p:nvPr/>
          </p:nvSpPr>
          <p:spPr>
            <a:xfrm>
              <a:off x="0" y="0"/>
              <a:ext cx="13906" cy="1120629"/>
            </a:xfrm>
            <a:prstGeom prst="rect">
              <a:avLst/>
            </a:prstGeom>
            <a:solidFill>
              <a:srgbClr val="252629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5B4DF306-CB6E-4B77-9553-C88E044B38E2}"/>
                </a:ext>
              </a:extLst>
            </p:cNvPr>
            <p:cNvSpPr txBox="1"/>
            <p:nvPr/>
          </p:nvSpPr>
          <p:spPr>
            <a:xfrm>
              <a:off x="652204" y="261087"/>
              <a:ext cx="8108974" cy="598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synthesizer </a:t>
              </a:r>
              <a:r>
                <a:rPr lang="en-US" sz="3200" dirty="0" err="1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v.s</a:t>
              </a:r>
              <a:r>
                <a:rPr lang="en-US" sz="32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. sampler</a:t>
              </a:r>
              <a:endPara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  <a:cs typeface="Public Sans"/>
                <a:sym typeface="Public Sans"/>
              </a:endParaRPr>
            </a:p>
          </p:txBody>
        </p:sp>
      </p:grpSp>
      <p:sp>
        <p:nvSpPr>
          <p:cNvPr id="27" name="TextBox 5">
            <a:extLst>
              <a:ext uri="{FF2B5EF4-FFF2-40B4-BE49-F238E27FC236}">
                <a16:creationId xmlns:a16="http://schemas.microsoft.com/office/drawing/2014/main" id="{E89B43E5-56A0-72CB-CB6F-2E0113F5AD25}"/>
              </a:ext>
            </a:extLst>
          </p:cNvPr>
          <p:cNvSpPr txBox="1"/>
          <p:nvPr/>
        </p:nvSpPr>
        <p:spPr>
          <a:xfrm>
            <a:off x="8600170" y="6963879"/>
            <a:ext cx="650989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an electronic instrument that generates and manipulates sound by creating and shaping waveforms.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The Great Debate: Analog vs Digital Synthesizers for Music Producers - Drey  Andersson">
            <a:extLst>
              <a:ext uri="{FF2B5EF4-FFF2-40B4-BE49-F238E27FC236}">
                <a16:creationId xmlns:a16="http://schemas.microsoft.com/office/drawing/2014/main" id="{F7A7A66D-EBAD-97D5-D4EF-62826A372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r="104" b="-332"/>
          <a:stretch/>
        </p:blipFill>
        <p:spPr bwMode="auto">
          <a:xfrm>
            <a:off x="-152400" y="-571500"/>
            <a:ext cx="18480932" cy="110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516C7A-7DC3-2DD1-F09F-C9DA36689C9E}"/>
              </a:ext>
            </a:extLst>
          </p:cNvPr>
          <p:cNvSpPr txBox="1"/>
          <p:nvPr/>
        </p:nvSpPr>
        <p:spPr>
          <a:xfrm>
            <a:off x="533400" y="8572500"/>
            <a:ext cx="7848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the sound is generated and processed entirely in the </a:t>
            </a:r>
            <a:r>
              <a:rPr lang="en-US" sz="32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STSong" panose="02010600040101010101" pitchFamily="2" charset="-122"/>
                <a:ea typeface="STSong" panose="02010600040101010101" pitchFamily="2" charset="-122"/>
              </a:rPr>
              <a:t>analog domain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, resulting in a warm, rich, and organic tone. (limit: Polyphony)</a:t>
            </a:r>
            <a:endParaRPr lang="en-TW" sz="3200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559E-82B4-B045-5B22-83EE972217D4}"/>
              </a:ext>
            </a:extLst>
          </p:cNvPr>
          <p:cNvSpPr txBox="1"/>
          <p:nvPr/>
        </p:nvSpPr>
        <p:spPr>
          <a:xfrm>
            <a:off x="8959174" y="8586281"/>
            <a:ext cx="75762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generate and process sound using </a:t>
            </a:r>
            <a:r>
              <a:rPr lang="en-US" sz="3200" i="0" u="none" strike="noStrike" dirty="0">
                <a:effectLst/>
                <a:highlight>
                  <a:srgbClr val="FFFF00"/>
                </a:highlight>
                <a:latin typeface="STSong" panose="02010600040101010101" pitchFamily="2" charset="-122"/>
                <a:ea typeface="STSong" panose="02010600040101010101" pitchFamily="2" charset="-122"/>
              </a:rPr>
              <a:t>digital signal processing (DSP) algorithms</a:t>
            </a:r>
            <a:r>
              <a:rPr lang="en-US" sz="3200" i="0" u="none" strike="noStrike" dirty="0"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 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and computer technology.</a:t>
            </a:r>
            <a:endParaRPr lang="en-TW" sz="3200" dirty="0">
              <a:solidFill>
                <a:schemeClr val="bg1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33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F302BD-22E5-9279-847C-86A57322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50" y="304800"/>
            <a:ext cx="13894100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48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CD7AD-4A6D-9503-2E4C-451353EF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67" y="965200"/>
            <a:ext cx="6904664" cy="381482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36821" y="1666755"/>
            <a:ext cx="16560" cy="6967654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7C9FC28-216F-AC30-981C-D5C04BD2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55" y="965200"/>
            <a:ext cx="6936047" cy="38148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04540" y="5143497"/>
            <a:ext cx="6283356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501" y="5143497"/>
            <a:ext cx="6283356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3DB8C1-E66E-33D4-334D-5BC54B1F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172" y="5506974"/>
            <a:ext cx="6849853" cy="3818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DC3582-C287-FA65-E770-574C5F167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019" y="5506974"/>
            <a:ext cx="6870319" cy="3830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F6C2E-A3C1-A07D-3A63-0D1807701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33" y="249157"/>
            <a:ext cx="2653130" cy="8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08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C029-7161-7A3E-D16F-A8E613E4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6C0BF-DEFF-F6DF-F970-8D3F599B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50" y="304800"/>
            <a:ext cx="13894100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7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700</Words>
  <Application>Microsoft Macintosh PowerPoint</Application>
  <PresentationFormat>Custom</PresentationFormat>
  <Paragraphs>109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</vt:lpstr>
      <vt:lpstr>Public Sans</vt:lpstr>
      <vt:lpstr>Arial</vt:lpstr>
      <vt:lpstr>STSong</vt:lpstr>
      <vt:lpstr>Roboto</vt:lpstr>
      <vt:lpstr>Libre Baskerville</vt:lpstr>
      <vt:lpstr>Helvetica Neue</vt:lpstr>
      <vt:lpstr>Calibri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Traditional Executive Real Estate Weekly Team Updates Presentation</dc:title>
  <cp:lastModifiedBy>游松澤</cp:lastModifiedBy>
  <cp:revision>12</cp:revision>
  <dcterms:created xsi:type="dcterms:W3CDTF">2006-08-16T00:00:00Z</dcterms:created>
  <dcterms:modified xsi:type="dcterms:W3CDTF">2024-11-27T05:03:50Z</dcterms:modified>
  <dc:identifier>DAGSIRS615U</dc:identifier>
</cp:coreProperties>
</file>